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41"/>
  </p:notesMasterIdLst>
  <p:sldIdLst>
    <p:sldId id="257" r:id="rId3"/>
    <p:sldId id="338" r:id="rId4"/>
    <p:sldId id="337" r:id="rId5"/>
    <p:sldId id="341" r:id="rId6"/>
    <p:sldId id="342" r:id="rId7"/>
    <p:sldId id="312" r:id="rId8"/>
    <p:sldId id="344" r:id="rId9"/>
    <p:sldId id="313" r:id="rId10"/>
    <p:sldId id="315" r:id="rId11"/>
    <p:sldId id="316" r:id="rId12"/>
    <p:sldId id="318" r:id="rId13"/>
    <p:sldId id="317" r:id="rId14"/>
    <p:sldId id="345" r:id="rId15"/>
    <p:sldId id="346" r:id="rId16"/>
    <p:sldId id="347" r:id="rId17"/>
    <p:sldId id="348" r:id="rId18"/>
    <p:sldId id="349" r:id="rId19"/>
    <p:sldId id="350" r:id="rId20"/>
    <p:sldId id="351" r:id="rId21"/>
    <p:sldId id="352" r:id="rId22"/>
    <p:sldId id="353" r:id="rId23"/>
    <p:sldId id="354" r:id="rId24"/>
    <p:sldId id="355" r:id="rId25"/>
    <p:sldId id="356" r:id="rId26"/>
    <p:sldId id="358" r:id="rId27"/>
    <p:sldId id="359" r:id="rId28"/>
    <p:sldId id="360" r:id="rId29"/>
    <p:sldId id="361" r:id="rId30"/>
    <p:sldId id="366" r:id="rId31"/>
    <p:sldId id="362" r:id="rId32"/>
    <p:sldId id="363" r:id="rId33"/>
    <p:sldId id="364" r:id="rId34"/>
    <p:sldId id="365" r:id="rId35"/>
    <p:sldId id="367" r:id="rId36"/>
    <p:sldId id="371" r:id="rId37"/>
    <p:sldId id="369" r:id="rId38"/>
    <p:sldId id="370" r:id="rId39"/>
    <p:sldId id="336" r:id="rId4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0033CC"/>
    <a:srgbClr val="000099"/>
    <a:srgbClr val="FFF7FF"/>
    <a:srgbClr val="FFE1FF"/>
    <a:srgbClr val="C9C9FF"/>
    <a:srgbClr val="EBEBFF"/>
    <a:srgbClr val="F9F9F9"/>
    <a:srgbClr val="F5F5F5"/>
    <a:srgbClr val="FFEA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517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presProps" Target="presProp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viewProps" Target="viewProps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20" Type="http://schemas.openxmlformats.org/officeDocument/2006/relationships/slide" Target="slides/slide18.xml"/><Relationship Id="rId41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E72C35-D5B1-4BCD-AA23-DDE17B5A9BBD}" type="datetimeFigureOut">
              <a:rPr lang="ru-RU" smtClean="0"/>
              <a:t>05.04.2020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2830EA-97D4-40D9-87DB-CDD6969AC8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07138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2830EA-97D4-40D9-87DB-CDD6969AC8F3}" type="slidenum">
              <a:rPr lang="ru-RU" smtClean="0"/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8649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8E0354-07A3-CF42-B765-41D5D5D74DDF}" type="slidenum">
              <a:rPr lang="x-none" smtClean="0">
                <a:solidFill>
                  <a:prstClr val="black"/>
                </a:solidFill>
              </a:rPr>
              <a:pPr/>
              <a:t>38</a:t>
            </a:fld>
            <a:endParaRPr lang="x-non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58275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C87AC-16C1-452D-B752-FC5A53D14853}" type="datetimeFigureOut">
              <a:rPr lang="ru-RU" smtClean="0"/>
              <a:t>05.04.2020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9F6A2-33FA-4821-8F7F-24687753F5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9989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C87AC-16C1-452D-B752-FC5A53D14853}" type="datetimeFigureOut">
              <a:rPr lang="ru-RU" smtClean="0"/>
              <a:t>05.04.2020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9F6A2-33FA-4821-8F7F-24687753F5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8368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C87AC-16C1-452D-B752-FC5A53D14853}" type="datetimeFigureOut">
              <a:rPr lang="ru-RU" smtClean="0"/>
              <a:t>05.04.2020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9F6A2-33FA-4821-8F7F-24687753F5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68703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3BABCA-22CB-E143-8D56-9DA0C876C2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5020206-3860-DE4F-99E3-7F13225CD4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DB863E9-9062-3C40-9F79-D08462549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8B756-7536-3E4A-A0FC-38DED48F5251}" type="datetimeFigureOut">
              <a:rPr lang="x-none" smtClean="0">
                <a:solidFill>
                  <a:prstClr val="black">
                    <a:tint val="75000"/>
                  </a:prstClr>
                </a:solidFill>
              </a:rPr>
              <a:pPr/>
              <a:t>05.04.2020</a:t>
            </a:fld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260BFB5-999A-0D4E-BD5D-415AC8484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753BE37-8302-7746-B50D-4DA9573AD3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39741-2E46-D446-98B2-180DF61742F1}" type="slidenum">
              <a:rPr lang="x-non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92894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75EAC8A-A34B-7945-9D0B-3AF200D855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B4055F9-37D0-F24D-B55D-8653209EFB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56D5EB6-EA3E-A24E-8E7F-C491241D02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8B756-7536-3E4A-A0FC-38DED48F5251}" type="datetimeFigureOut">
              <a:rPr lang="x-none" smtClean="0">
                <a:solidFill>
                  <a:prstClr val="black">
                    <a:tint val="75000"/>
                  </a:prstClr>
                </a:solidFill>
              </a:rPr>
              <a:pPr/>
              <a:t>05.04.2020</a:t>
            </a:fld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996FDA8-1B3F-A041-8B52-7F92847B70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56FD2B3-36D1-DA46-B677-24FBA7AFE9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39741-2E46-D446-98B2-180DF61742F1}" type="slidenum">
              <a:rPr lang="x-non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74903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E4C072-6789-5F46-B83B-8BE59C58BC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F5C3F75-CF25-1F4D-9DB0-9C76BE561B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532AA4E-C613-7746-AD05-C96BD42100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8B756-7536-3E4A-A0FC-38DED48F5251}" type="datetimeFigureOut">
              <a:rPr lang="x-none" smtClean="0">
                <a:solidFill>
                  <a:prstClr val="black">
                    <a:tint val="75000"/>
                  </a:prstClr>
                </a:solidFill>
              </a:rPr>
              <a:pPr/>
              <a:t>05.04.2020</a:t>
            </a:fld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B4E1E07-0148-484D-8C00-8FBE8E02C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C5C50BD-7A4D-1744-B435-BA3E256EF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39741-2E46-D446-98B2-180DF61742F1}" type="slidenum">
              <a:rPr lang="x-non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88080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2DC70C-439F-C844-A89C-80D52F7312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3336EFC-0264-9149-8FE2-BB041849A0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EA191C8-5517-E24E-AFDC-02E11F89B8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8787FB3-F9BC-B547-9F7C-BFBFB913F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8B756-7536-3E4A-A0FC-38DED48F5251}" type="datetimeFigureOut">
              <a:rPr lang="x-none" smtClean="0">
                <a:solidFill>
                  <a:prstClr val="black">
                    <a:tint val="75000"/>
                  </a:prstClr>
                </a:solidFill>
              </a:rPr>
              <a:pPr/>
              <a:t>05.04.2020</a:t>
            </a:fld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406CD8F-46A2-5342-BB75-6B3CD6996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3221010-E85B-2F4D-B4B9-E596381DF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39741-2E46-D446-98B2-180DF61742F1}" type="slidenum">
              <a:rPr lang="x-non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15261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2CE1EEC-94DF-1A43-B7A4-431D96D70C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CC8A4B6-20C9-6642-9D69-694CE30A25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2CCB5D2-0126-E14A-8640-E90B14E988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11BB4C17-8B64-8D4E-A4BF-42EACD56A2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A108268-6878-374D-A1DE-12B833ADE4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75C56C7D-ABA7-C749-B446-48963BDB2B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8B756-7536-3E4A-A0FC-38DED48F5251}" type="datetimeFigureOut">
              <a:rPr lang="x-none" smtClean="0">
                <a:solidFill>
                  <a:prstClr val="black">
                    <a:tint val="75000"/>
                  </a:prstClr>
                </a:solidFill>
              </a:rPr>
              <a:pPr/>
              <a:t>05.04.2020</a:t>
            </a:fld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24D2A480-7EB6-7B4D-A68D-0654BC754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FAF6DB16-BBA9-964C-BCCD-CFFAAA097E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39741-2E46-D446-98B2-180DF61742F1}" type="slidenum">
              <a:rPr lang="x-non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15100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209428-5AB6-6A44-9A21-A9A41948A2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0A58637-3029-FC49-8927-6F8A7ECF11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8B756-7536-3E4A-A0FC-38DED48F5251}" type="datetimeFigureOut">
              <a:rPr lang="x-none" smtClean="0">
                <a:solidFill>
                  <a:prstClr val="black">
                    <a:tint val="75000"/>
                  </a:prstClr>
                </a:solidFill>
              </a:rPr>
              <a:pPr/>
              <a:t>05.04.2020</a:t>
            </a:fld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83633E79-F50B-C941-AF63-7732073275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31C5EEC-8BC0-C94F-8A67-8C1C4A59C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39741-2E46-D446-98B2-180DF61742F1}" type="slidenum">
              <a:rPr lang="x-non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613966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19642BA6-1B6C-5C4C-9768-2C609CABB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8B756-7536-3E4A-A0FC-38DED48F5251}" type="datetimeFigureOut">
              <a:rPr lang="x-none" smtClean="0">
                <a:solidFill>
                  <a:prstClr val="black">
                    <a:tint val="75000"/>
                  </a:prstClr>
                </a:solidFill>
              </a:rPr>
              <a:pPr/>
              <a:t>05.04.2020</a:t>
            </a:fld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94572F1-F356-A24B-A577-B864B4B052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9DAA579-7639-FF46-908B-9C4209C9E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39741-2E46-D446-98B2-180DF61742F1}" type="slidenum">
              <a:rPr lang="x-non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96102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1748E7-FC21-F34A-9894-FE50FB05AF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8309B7B-3770-4B41-B13F-227F0247CB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901810C-CA00-D04A-AEA1-836A15D9A2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DDB7510-1F8B-0442-9023-FB29C093B0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8B756-7536-3E4A-A0FC-38DED48F5251}" type="datetimeFigureOut">
              <a:rPr lang="x-none" smtClean="0">
                <a:solidFill>
                  <a:prstClr val="black">
                    <a:tint val="75000"/>
                  </a:prstClr>
                </a:solidFill>
              </a:rPr>
              <a:pPr/>
              <a:t>05.04.2020</a:t>
            </a:fld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2D589A2-53DD-064B-8BA5-73569D37C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7A225F4-B110-804D-8638-1EA5A0E77B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39741-2E46-D446-98B2-180DF61742F1}" type="slidenum">
              <a:rPr lang="x-non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5257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C87AC-16C1-452D-B752-FC5A53D14853}" type="datetimeFigureOut">
              <a:rPr lang="ru-RU" smtClean="0"/>
              <a:t>05.04.2020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9F6A2-33FA-4821-8F7F-24687753F5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14068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CAE582-A13E-AA47-AA7B-651198B6A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B415A73C-913C-9F47-8204-ED5A167DB2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x-none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6309DF0-C250-C04C-98D0-52ED1E56A6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43A6DBD-8589-0541-A0C6-2D6738E5A4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8B756-7536-3E4A-A0FC-38DED48F5251}" type="datetimeFigureOut">
              <a:rPr lang="x-none" smtClean="0">
                <a:solidFill>
                  <a:prstClr val="black">
                    <a:tint val="75000"/>
                  </a:prstClr>
                </a:solidFill>
              </a:rPr>
              <a:pPr/>
              <a:t>05.04.2020</a:t>
            </a:fld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60317A5-39AB-4346-935D-A519FB9A24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FC11E02-22F2-104A-AED6-060EE352C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39741-2E46-D446-98B2-180DF61742F1}" type="slidenum">
              <a:rPr lang="x-non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27336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7599E86-4F0B-654D-B296-E5B0C3F552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F71DF92-FD12-2640-A73A-8CC12AE8A5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BFF2396-04AC-6A4E-8C91-C40B86D2EA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8B756-7536-3E4A-A0FC-38DED48F5251}" type="datetimeFigureOut">
              <a:rPr lang="x-none" smtClean="0">
                <a:solidFill>
                  <a:prstClr val="black">
                    <a:tint val="75000"/>
                  </a:prstClr>
                </a:solidFill>
              </a:rPr>
              <a:pPr/>
              <a:t>05.04.2020</a:t>
            </a:fld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46189B9-355B-434C-B536-341EAF7919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5C0357D-C26F-A445-BE8A-93AEE1736B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39741-2E46-D446-98B2-180DF61742F1}" type="slidenum">
              <a:rPr lang="x-non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986500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595B7EF-D2A9-4641-97F8-0FA49FB066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37D9A32-8434-3840-A1CE-0AB36E27D1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FD760B4-CCF2-6040-B101-247B9D210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8B756-7536-3E4A-A0FC-38DED48F5251}" type="datetimeFigureOut">
              <a:rPr lang="x-none" smtClean="0">
                <a:solidFill>
                  <a:prstClr val="black">
                    <a:tint val="75000"/>
                  </a:prstClr>
                </a:solidFill>
              </a:rPr>
              <a:pPr/>
              <a:t>05.04.2020</a:t>
            </a:fld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6AC593A-39A2-D341-A3F6-E1C745B8C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477CB31-5F6F-0B43-9D2A-8B54FAD6CF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39741-2E46-D446-98B2-180DF61742F1}" type="slidenum">
              <a:rPr lang="x-non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686324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FFC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4/5/2020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6261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C87AC-16C1-452D-B752-FC5A53D14853}" type="datetimeFigureOut">
              <a:rPr lang="ru-RU" smtClean="0"/>
              <a:t>05.04.2020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9F6A2-33FA-4821-8F7F-24687753F5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8141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C87AC-16C1-452D-B752-FC5A53D14853}" type="datetimeFigureOut">
              <a:rPr lang="ru-RU" smtClean="0"/>
              <a:t>05.04.2020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9F6A2-33FA-4821-8F7F-24687753F5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9873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C87AC-16C1-452D-B752-FC5A53D14853}" type="datetimeFigureOut">
              <a:rPr lang="ru-RU" smtClean="0"/>
              <a:t>05.04.2020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9F6A2-33FA-4821-8F7F-24687753F5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9666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C87AC-16C1-452D-B752-FC5A53D14853}" type="datetimeFigureOut">
              <a:rPr lang="ru-RU" smtClean="0"/>
              <a:t>05.04.2020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9F6A2-33FA-4821-8F7F-24687753F5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4449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C87AC-16C1-452D-B752-FC5A53D14853}" type="datetimeFigureOut">
              <a:rPr lang="ru-RU" smtClean="0"/>
              <a:t>05.04.2020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9F6A2-33FA-4821-8F7F-24687753F5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1428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C87AC-16C1-452D-B752-FC5A53D14853}" type="datetimeFigureOut">
              <a:rPr lang="ru-RU" smtClean="0"/>
              <a:t>05.04.2020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9F6A2-33FA-4821-8F7F-24687753F5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5723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C87AC-16C1-452D-B752-FC5A53D14853}" type="datetimeFigureOut">
              <a:rPr lang="ru-RU" smtClean="0"/>
              <a:t>05.04.2020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9F6A2-33FA-4821-8F7F-24687753F5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4563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0"/>
            <a:duotone>
              <a:schemeClr val="bg1">
                <a:tint val="95000"/>
              </a:schemeClr>
              <a:schemeClr val="bg1">
                <a:shade val="90000"/>
              </a:schemeClr>
            </a:duotone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1C87AC-16C1-452D-B752-FC5A53D14853}" type="datetimeFigureOut">
              <a:rPr lang="ru-RU" smtClean="0"/>
              <a:t>05.04.2020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F9F6A2-33FA-4821-8F7F-24687753F5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0200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C4A5B1-41E9-7E47-A537-B952DFF25C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09E9431-7280-6D4F-A259-8E89386774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24C522A-2346-914F-83F8-6EE2128349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58B756-7536-3E4A-A0FC-38DED48F5251}" type="datetimeFigureOut">
              <a:rPr lang="x-none" smtClean="0">
                <a:solidFill>
                  <a:prstClr val="black">
                    <a:tint val="75000"/>
                  </a:prstClr>
                </a:solidFill>
              </a:rPr>
              <a:pPr/>
              <a:t>05.04.2020</a:t>
            </a:fld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7F9FABE-30BB-CB43-88A3-B8572C066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9B96CDE-55A4-594E-9E55-34DF322838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639741-2E46-D446-98B2-180DF61742F1}" type="slidenum">
              <a:rPr lang="x-non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x-non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5321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crz.kz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8.png"/><Relationship Id="rId5" Type="http://schemas.openxmlformats.org/officeDocument/2006/relationships/image" Target="../media/image7.jpeg"/><Relationship Id="rId4" Type="http://schemas.openxmlformats.org/officeDocument/2006/relationships/hyperlink" Target="https://t.me/kz_hls_bot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/>
          <p:cNvSpPr txBox="1">
            <a:spLocks noChangeArrowheads="1"/>
          </p:cNvSpPr>
          <p:nvPr/>
        </p:nvSpPr>
        <p:spPr bwMode="auto">
          <a:xfrm>
            <a:off x="1050877" y="160338"/>
            <a:ext cx="11259403" cy="29240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lnSpc>
                <a:spcPts val="4800"/>
              </a:lnSpc>
              <a:spcBef>
                <a:spcPct val="0"/>
              </a:spcBef>
              <a:buNone/>
            </a:pPr>
            <a:r>
              <a:rPr lang="ru-RU" altLang="ru-RU" sz="3200" b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anose="020F0502020204030204" pitchFamily="34" charset="0"/>
                <a:cs typeface="Arial" pitchFamily="34" charset="0"/>
              </a:rPr>
              <a:t>Клинический протокол диагностики и лечения </a:t>
            </a:r>
          </a:p>
          <a:p>
            <a:pPr algn="ctr">
              <a:lnSpc>
                <a:spcPts val="4800"/>
              </a:lnSpc>
              <a:spcBef>
                <a:spcPct val="0"/>
              </a:spcBef>
              <a:buNone/>
            </a:pPr>
            <a:r>
              <a:rPr lang="ru-RU" alt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anose="020F0502020204030204" pitchFamily="34" charset="0"/>
                <a:cs typeface="Arial" pitchFamily="34" charset="0"/>
              </a:rPr>
              <a:t>«</a:t>
            </a:r>
            <a:r>
              <a:rPr lang="ru-RU" altLang="ru-RU" sz="32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anose="020F0502020204030204" pitchFamily="34" charset="0"/>
                <a:cs typeface="Arial" pitchFamily="34" charset="0"/>
              </a:rPr>
              <a:t>Коронавирусная</a:t>
            </a:r>
            <a:r>
              <a:rPr lang="ru-RU" alt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anose="020F0502020204030204" pitchFamily="34" charset="0"/>
                <a:cs typeface="Arial" pitchFamily="34" charset="0"/>
              </a:rPr>
              <a:t> инфекция </a:t>
            </a:r>
            <a:r>
              <a:rPr lang="en-US" alt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anose="020F0502020204030204" pitchFamily="34" charset="0"/>
                <a:cs typeface="Arial" pitchFamily="34" charset="0"/>
              </a:rPr>
              <a:t>COVID-19</a:t>
            </a:r>
            <a:r>
              <a:rPr lang="ru-RU" alt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anose="020F0502020204030204" pitchFamily="34" charset="0"/>
                <a:cs typeface="Arial" pitchFamily="34" charset="0"/>
              </a:rPr>
              <a:t>»</a:t>
            </a:r>
            <a:endParaRPr lang="ru-RU" altLang="ru-RU" sz="32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Calibri" panose="020F0502020204030204" pitchFamily="34" charset="0"/>
              <a:cs typeface="Arial" pitchFamily="34" charset="0"/>
            </a:endParaRPr>
          </a:p>
          <a:p>
            <a:pPr algn="ctr">
              <a:lnSpc>
                <a:spcPts val="4800"/>
              </a:lnSpc>
              <a:spcBef>
                <a:spcPct val="0"/>
              </a:spcBef>
              <a:buNone/>
            </a:pPr>
            <a:r>
              <a:rPr lang="ru-RU" altLang="ru-RU" sz="3200" i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anose="020F0502020204030204" pitchFamily="34" charset="0"/>
                <a:cs typeface="Arial" pitchFamily="34" charset="0"/>
              </a:rPr>
              <a:t>(обновления)</a:t>
            </a:r>
            <a:endParaRPr lang="ru-RU" altLang="ru-RU" sz="3200" i="1" dirty="0">
              <a:solidFill>
                <a:schemeClr val="accent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261130" name="AutoShape 15" descr="data:image/jpeg;base64,/9j/4AAQSkZJRgABAQAAAQABAAD/2wCEAAkGBxAPEBQQDxQUFBUWEBQXEA0UFBQQFRUVFxUWFhUVFhYYHCggGB4lHBUUITEiJSkrLi4vFx8zODMsNygtLisBCgoKDg0OGxAQGywkHyQsLCwsLDAsLCwsLCwsLCwsLCwsLCwsLCwsLCwsLCwsLCwsLCwsLCwsLCwsLCwsLCwsLP/AABEIAMgA7wMBEQACEQEDEQH/xAAcAAABBQEBAQAAAAAAAAAAAAAABAUGBwgBAwL/xABOEAACAQMBBAQHDQYCBwkAAAABAgMABBEFBhIhMRNBUXEHIjJhc7GyFBUzNDVScnSBkaGz0SNCU5KTwRclFkNUYnWiwiY2RGOCtNLh8P/EABsBAQACAwEBAAAAAAAAAAAAAAABAgMEBQcG/8QANBEAAgECAwYFAwQCAgMAAAAAAAECAxEEEjEFITJBUXETMzRhsRQigRVCUqEGFtHwI3KR/9oADAMBAAIRAxEAPwC8KAKAKAKAKAKAKAKAKAKAKAKAKAKAKAKAKAKAKA+J/Jb6J9VGWhxIzfF5I7h6q5B6WKtO+Gi9NH7Yq0dTDX8uXZmia6p5wFAFAFAFAFAFAFAdoDlAFAFAFAFAFAFAFAFAFAFAdoDlAJNXvxbQSTsCwRCxUYycdQzVZSyq5loUnVqKmuZC/wDFK3/gTffH+ta/1Ueh2/8AXqv80LdF8IMN1cR26wyKZGIDEpgYUtxwfNV4V1J2sYMTsWpQpOo5JpEyrOcYKA+JvJP0T6qFo6ozdD5I7h6q5B6WK9O+Gi9NH7Yq0dTDiPKl2ZomuqecBQBQBQBQBQBQBQBQBQBQBQBQBQBQHaA5QHaA5QBQBQBQDLtp8n3PoTWOrwM3dneph3KIrmHoA/bCfKVt6Rvy3rLQ40c7a3o5/j5ReddI+DCgPmXyT3H1UJjqjNsPkj6I9Vcg9MFenfDRemj9sVaOphxHlS7M0TXVPOAoAoAoAoAoAoAoAoDtAFAcoAoAoAoAoAoAoAoAoAoAoBl20+T7n0LVjq8DN3Z3qodyiK5h6AP2wnylbekb8t6y0ONHO2t6Of4+UXnXSPgwoD5l8k9x9VCY6mbo/JHcK5B6YhVp3w0Xpo/bFWjqYsR5cuzNE11TzcKAKAKAKAKAKAKAKAKA7QEDHha0s9c39Jqz/TzMfiID4WtL7Zv6TU+nmPEROYpAyhhyIBHcRmsBkPqgPmWVUUs5CqBlmYhQB2knlQEG1rwq6fbkrFv3DD+GAE/nbH4ZrPHDyfsUdRIjknhpfPi2S489yc/hFwrIsL1ZTxRZYeGaFji4tZIx86ORZsecgqn96h4V8mSqhO9A2ms78ZtpVYgeNGfFcd6njWCUJR1MikmO5NUJIC3hRgBI6CXgcc0/Wtb6qPQ+gj/j9Vq+ZDfrvhDhubaWBYZFLoVDEpgZ7cGqTxClFqxsYXYdSjWjUcluZXlah9KOOz2oi1uorhgWEbElBjJyrLwz31enLLK5q43DuvQlTTtcsH/FKD+BL96frW19VHofO/69V/mg/wAUoP8AZ5fvT9afVR6D/Xqv80TLTr4XNuk6gqJI94KcZGRyOK2IvMrnEq0nSquD5OxnpOQ7q5R6MtBTp3w0Xpo/bFWjqY8R5UuzL91TVILVOkncIOrPMnsA6zXTlJRV2ee0aFStLLBXZDL3wowqcQwO4+czCIHu4E/eKwPEx5I7NP8Ax+s1eUkj4tfClET+1t3UdqOsmPvC1CxUehaf+PVUvtkmTDRdetr1d63cMR5SHgw71PGs8ZxlocfEYSrh3aorDlVzWCgCgCgCgCgO0BkiPkO4V1jUOvyPdQk1dYfBR+jT2RXKeptIL68jgjeaVgqIpZ3PUBRK7sg3Yz3txtpNqkhHFIFP7O3zz7Gk7W83IfjXQpUlBe5rylci1ZSoUIChJ621w8TrJExR1OUkU4IPmNGk1vBfHg42298ominwtxGvjY4CRfngdR7R+tc+tSyaaGxTlcqiXym+kfXXDep6ZT4UfFQXCgCgCgCgL22R+Trf6uPVXTp8CPP8d6qf/sUQvKuYz79aHrbS7jo/PddWx27pBx+FSnZlakc0XHqK9c1eW9mM0x4ngq9SL1Kv/wC41ac3N3ZgwmFhhqeSAgqhtBQHtZXckEiyxMVdTlWHq8481TGTi7oxVqMKsHCaumXbsdtEuoQb5G7Ih3ZU8+ODDzH9a6VKpnVz4baGCeFq5eT0H6shoBQBQHaAKAKAyRHyHcK6xqHX5HuoSausPgo/Rp7IrlPU2kVX4b9ebMVgh4EdLP5+OI1/Bj/LW1hofuMVR8ipq2zESPYrZGbVZSiN0caYM05G9u55KBkZY4PXWOpVUEWjG5bFr4KdLRcOsshxxkaVgT9i4A+6tN4ibMvhoiu2vgsEETXFgzMqKTJbP4zbo4ko3M4HUc9/VWaniLu0ikqfQq4VtGMcdn9VeyuorlOaOCy/OQ8HX7Rn8KrOOaNiYuzuXnH4PtOkAdRIQwDA9I3ENxB/GuK8PC53ltnFJa/0N+0ew1lb2k00YfeSMlSZGIz3VSpRgoto2sHtbE1K8YSe5sq6tE+uHTZexS5vIYJclHchgDg4CMeY84FZKUVKSTNPaFaVHDynDVf8ln/4c6f82T+o361u/TwPlP1rFdf6D/DnT/myf1G/Wn08B+tYrr/RJbOzSCFYY87qJuqCcnAHbWVKysjmzqSqVM8tWzO4rks9IjoFCSZbHbDNeoJ52McRPiKo8Z/Pk8h662aVDMrs4W0dsKhLw6au+fsTF/Bzp5XAEgPzxIxP48KzvDwOLHbWKTvcr/a7ZOTT2DZ6SJjhZcYIPzWHb5+utWrRydj6PZ2044pWatJEcrCdQlfgzvzFfqmeEqshHnALL6j99Z8PK0rHG25Qz4fP/EueugfFhQBQHKAKA7QGSI+Q7hXWNQ6/I91CTV1h8FH6NPZFcp6m0jPPhMuDJqtzn911Qdyov6muhQVoI15veRispU0J4J7FYdLhI5yFpHPaWOBnuAUfZXPru82Z4LcTCsJcKAzFtfYLbX9zCgwqztujqCt4wA8wDY+yunTd4pmtLcxoNXINLbBXBl0y1c8+gUH7OH9q5tVWmzYjoem2nyfc+hNa9XgZv7O9TDuURXMPQB+2E+Urb0jflvWWhxo521vRz/Hyi866R8GFAfMnI9xoStTOFchnpUdEfcMe+yr85lH3kD+9SldkVJZYN+xom0t1ijWNeAVQoHmAxXVSsrHm85ucnJ8z1qSozbZWYmsLhSOULMv0kG8PVVKivFo28BVdPEQkupQ9cs9CQ57Lybt9bEf7TEP5nC/3rJS40aW0VfCz7Mv6umefhQBQBQBQHaAyRHyHcK6xqHX5HuoDV1h8FH6NPZFcp6m2jPHhKgKardZ/ekDDuKL/APddGi7wRrz1IzWQoXv4G9YSew9z5HSQMVKde4xJRgOziR3itDERtK/U2Kb3E+rAXCgGDUNjNOuJWmmt0d3OXc5yTjHb5qyKrJKyZVxTE/8Ah/pX+yx/8361PjT6jJEftPsYraJYYVCIowqDkBWNtt3ZZKw27afJ9z6E1iq8DN3Z3qYdyiK5h6AP2wnylbekb8t6y0ONHO2t6Of4+UXnXSPgwoDknI9xoStTOB5/bXIep6VHhR76d8NF6aP2xVo6lMR5cuzNE11TzcKAQ698Vn+ry+w1VlwszYfzY918mfBXKPR1oOGzvxy2+tQfmLV6XGjT2h6afZmga6h58doDlAFAFAdoDJEfIdwrrGodfke6gNXWHwUfo09kVynqbaKq8N2z7b0d/GMru9HPjq4/s37uJH3VtYaf7TFUXMqetsxCzSdUmtJVnt3KOvJhyI61YdYPZUSipKzCdi39l/CzbzYjvl6B+A6YZaJvOetPxHnrTnh2uEzRqX1LGgmSRQ8bBlIyrqQwI8xFazVjIfdAFAFAMu2nyfc+hNY6vAzd2d6qHcoiuYegD9sJ8pW3pG/LestDjRztrejn+PlF510j4MKA5JyPcaErUzg/M95rkPU9KhwoUab8PF6aP2xVo6mPEeVLszRFdU84CgEOvfFZ/q8vsGqy4WZsP5se6+TPgrlHoy0HDZ345bfWoPzFq9LjRqbQ9NPszQIrqHnwUAUB2gOUB2gMkR8h3Cusah1+R7qEmrrD4KP0aeyK5T1NpH3c26So0cihkZSGQjIIPMGoTsCjtufBtNZlprQNLBxJQAtJEOwj95fP9/bW9SrqW56mCULaFfg55VsFDtSB12f2ju9PbetZCgJy0R8aNvpIeH286xzpxnqSpNaFt7I+FO3uiIrxRbyHAEmcxOe88UPmPDz1qVMO470ZY1L6liCtcyBQDLtp8n3PoTWOrwM3dneqh3KIrmHoA/bCfKVt6Rvy3rLQ40c7a3o5/j5ReddI+DCgOPyPcaErUzjJzPefXXJep6VDhR76b8PF6aP21qY6mPEeVLszRNdU84OUAh174rP9Xl9g1WXCzNh/Nj3XyZ8Fco9HWg4bO/HLb61B+YtXpcaNPaHpp9maBFdQ8+CgO0BygCgO0BkiPkO4V1jUOvyPdQk1dYfBR+jT2RXKeptI96gBQES2o8Htlf5fd6GU/wCvjAGT2uvJvX56ywrSiUcEyo9p9gL7T8uy9NEOdxECQB2svNfxHnrchWjIxODRFAaylAoSWb4Kdt2ikSwumzG5C28jHjGx5R5+aeQ7D31q16X7kZIS5MuetMzDLtp8n3PoTWOrwM3dneph3KIrmHoA/bCfKVt6Rvy3rLQ40c7a3o5/j5ReddI+DCgOPyPcaErUzjL5R+kfXXJep6TT4Ue+mfDw+ni9tamOqKYjypdmaIrqnnAUAh174rP9Xl9hqrLhZmw/mx7r5M+CuUejrQcNnfjlt9ag/MWr0uNGntD00+zNA11Dz4KAKAKAKA7QGSI+Q7hXWNQ6/I91CTV1h8FH6NPZFcp6m0j3qAFAFAFAV/t54OIbtWns1EU4BJRQAkvmI/dbz/fWxSrOO56GOUL6FGMpBIIIIJBU8CCDggjqNbxhOZ7PsNAaa2M1Y3tjBcHizRgP9NfFb8Qa5lSOWTRsxd0G2nyfc+hasFXgZvbO9VDuURXMPQB+2E+Urb0jflvWWhxo521vRz/Hyi866R8GFAcfke40JWpnKbym+kfXXJep6TT4Ue2mfDw+ni9tamGqKYjypdmaIrqnnAUAh174rP8AV5fYaqy4WZsP5se6+TPgrlHo60HDZ345bfWoPzFq9LjRp7Q9NPszQNdQ8+CgCgCgCgCgMkx8h3Cusah1+R7qEmrrD4KP0aeyK5T1NpETufCfpcbvG0km8jsjDoZD4ykqeOOPEGsqoTZTOjzPhV0n+JJ/Rk/Sn08x4iJnazrKiyJ5LorKeXBgCOHcawsuelAFAZ68K1isOqS7vAOqSY87DxvxFdCg7wNea3kQrMVL28CcpbTSp/duZAPtCv62NaOJ4zNT0JJtp8n3PoWrTq8DOjs71MO5RFcw9AH3YU/5lbekb8t6y0ONHO2t6Of4+UXpXSPgwoDj8j3GhK1M5T+U30m9ZrkvU9Jp8CPfS/jEPp4vbWphxIpifKl2ZoeuqecBQCHXvis/1eX2GqsuFmbD+bHuvkz4K5R6OtBw2d+OW31qD8xavS40ae0PTT7M0DXUPPgoAoDtAFAFAZIj5DuFdY1Dr8j3UJNXWHwUfo09kVynqbSM2baWhh1G6jP+0SN9jnfHtV0qTvBGtLcxlq5Bo7wb6qt1psDA5ZE6KQdjJw9WD9tc2tHLJmxB3RJ6xlgoDOnhN1NbrU5mQ5VN2MMOIO4MMR9ufuro0I5YGvN3ZFaylC/fA7aGPS0Y/wCslkf7M7oP3KK0MQ7zNinoSbaK3MtpPGObQOAPPunH41rTV4tG1hZ5K0Ze6M/A5rlHoyF2jXvue4im6klVj9HPjfhmrQllkma+LpeLRlBc0aBhlV1DocqwBVhyIPI11TzyUXF2Z90KnH5HuNCVqZzn8tvpt6zXJep6TT4Ee2l/GIfTxe2tTDiRTE+VLszQ9dU84CgEOvfFZ/q8vsGqy4WZsP5se6+TPgrlHo60HDZ345bfWoPzFq9LjRp7Q9NPszQNdQ8+CgCgCgCgO0BkiPkO4V1jUOvyPdQk1dYfBR+jT2RXKeptIqPw26Cyyx3yDxXURzH5rjyCe8ZHeo7a28NP9phqLmVdW0Yx+2R2ruNLlLw4ZWx0sDEhXxy4jySMnj56x1Kamt5MZNFpWnhfsGXMkc8bdabqyDPmYHj9oFarw0jL4iI7tX4WHnjaGxjaIMCGuHI6TB5hFXIXvznzCskMPZ3kVdToViBW0YhXpOnSXc8dvCMvI4Udg7WPmAyfsqJSyq7JSuag0uxS2hjgj8mONVXuAxmuW3d3NlKwpIqCSh9r9HNndyR48UkvEe1GPIdxyPsrm1oZZH3uzMUsRQT5rcxmrEdAfND2ru7IbkT5TPwTjeUd3WKywrSjoc/FbLoYh5pKz6okUXhSuB5VvEfOHZf7GsqxT6HMl/j1PlNnofCnKR8WT+qf/hU/VexVf48r8f8ARX8jbzE9pJx3nNajPpIxskhRpXxiH08XtrVocSMOJ8qXZmh66p5yFAIde+Kz/V5fYaqy4WZsP5se6+TPgrlHo60HDZ345bfWoPzFq9LjRp7Q9NPszQIrqHnwUAUAUAUB2gMkR8h3Cusah1+R7qA1dYfBR+jT2RXKepto+dSsI7mJ4Jl3kdSrL5j6jRNp3RDVzPO2mxs+lyeNl4Sf2VzjgexXx5Levq7K6NOqp9zBKOUjVZCoVJAVBJ7WltJNIsUSs7scJGoySe7+9G0ldgvjwcbDjTUM02GuHGGI4iNfmKevzmufWq53ZaGeEbE2rCXCgGbajZ2LUItx/FdcmKUDJU/3B4ZFY6lNTVmbmCxs8LUzR05oprXdBuLF92dMDPiyjijdzdXceNaE6coan2uEx1HEq8Xv6DZWM3AoAoAoBVpXxiH08XtrVocSMGJ8qXZmh66p5yFAIde+Kz/V5fYNVlwszYfzY918mfBXKPR1oOGzvxy2+tQfmLV6XGjT2h6afZmgRXUPPgoAoDtAcoAoCDDwT6UP3Jf6z/rWf6iZTw0B8FGlfMl/rP8ArT6iY8NE3ijCqFHIAAdwGKwFz6oD4mhV1KOoZSMMjAMCOwg86aAhGseCrTpyWi37dj/DIK/yMCPuxWeOIkvco6aZHZPAqc+LegDsNtk/eJhWT6r2K+GLbDwNW6kGe5lk/wB1EWEHvyWP3GqvEvkh4aJ1oWzlpYLu2sSpkeM/lO3ex4msEpylqZEkh1qpIUAUAUBx0DAhgCDzBGQfsoSm07oZ7jZOwkOWt489oG76qxulB8jbhtDEw3RmxG2wenH/AFWO5mH96jwIdDN+rYv+R8f6Aad/DP8AO361HgQ6E/q+L/kH+H+nfwz/ADt+tT4EOg/V8X/I+4dhNPRldYzlWDKd9uYOR19ooqMFyKy2ripKzkSWspzgoDzuIFkRo24qylWHmIwfXR7yYycWmiN/4f6d/DP87frWLwIdDpfq+L/kelrsPYROkiRkMjqynfY4ZSCDz7RRUYJ3SKVNqYmpFxlLcySVlOeFAFAdoAoDlAFAFAFAFAFAFAdoDlAFAdoDlAFAFAFAFAFAFAFAFAFAFAFAFAFAFAFAFAFAFABoCAbB6/DaaNZyXchAkYoJDvP4xLHxj3KeNZ6kG5tIpF2W8kFttdbSCbCzhoVVngNvKJSrHCsseN5h3CseRonMMmwO1Ke9ay3by5hhDT3MqSbrZJ8iQjEh+iT1VerT++yIjLcSDS9pre4MigSxvHH0jRTRPC/R8cOFYcRwqjg0WUriS025sZo5Jo2kaOOHpJJhE+6o4eLnHl8c7vOpdKSdiMyPey2utJpo4EMmZQTBI0bpHLujLBHIwxA7Kh02lcZkeeobaWcEjxuZCI2VZ50id4ombGBJIBhTxHdmiptoOSGjUdpxHrCR4uTGLVg0aQzSKzlwVkUKvjrg+WOA7asofZci+8erS8s4p76QOwaMRNeFy24gCMUK54ct7OPNVWm7Ftx6aRtTbXT9EglRzH0iJLE8JeP56bw8YfqKODRCkmIrfb2wkETo0hjlZVW46KQRq7nCo74wrE44HlkVPhSGZCvWdrLa0kMT9K7Km/KIonm6JPnSFR4o5/dURg2rhySG7WbxZb7SpInykhuGBUnDKYQQfPVoq0ZXD1R7+Ea5kisGaNmRTLCs8qZDpA0iiVlI5EKTxqKSTkJaCfTtmEtri3udLbdhYMLqPpGdJUK5SRc5y4bHHrBNS53TUiFHfdC5tsrMS9ETJgTdCbno36AS5x0Zlxu5zw7+FV8N2JzI9dY2qtrSQxOJXZUDyiKJ5hEh/ekKjxRwJ7hSMG1cOVjkl1aSXlq4djK9vM1tulujaL9nvsccM8UxnjxPnpZ2ZO4+I9srNphEDJgzdEtz0biAy53ejEuN0nPDv4U8OViMyGXTtp86vcRMLkoUhSOPoJiqOCwZyN3CKfnnAPbVnD7EyL7yQjae19xi+3m6E8m3G3s725jc553uGKpkd7FrrUW6rqcVrC0853UUDPAkkngFCjiSTwwKhJt2QbsIbDai2mWZv2kZgTfmhljeKRU3SwbcYZIIB4jsqzg0ExNa7bWUrxKhk3ZmCxTmJ1iZzyj6QjG91Y7eFS6ckRmRI6xlgoAoDtAFAcNAVJoA/wAq0X/iMfqlranxy7GJaImFv8uzf8Nj/NNYf2LuX5kQt97/AEb08JjJuLMeNnd43C43scd3OM+bNZn5rKvQktzpl4boXN3LagrZXMaww9IrOGAJOHPHdIHL51Ys0bWXUmzvcb7dAuyowAM6fk44cTxJqz878kLgF+sj9tonpz/7R6iGkv8AvMl8ho125mubG+aySKC0Uz9JIVMklzICRKyjICDeBG8cnhyq0UlJX1Ibutw66d8p2P8Awf8A6lqj4H3Lcxi2oJ/zvHItYhvo+Nmrw1iVfMlO1AxqWmbvPN2OHzOiXI7shPwqkNGTLVEUiH/Ze0+lbfnCsj85kPhJFd3E09xeRackUITC3t/IpkZ5NzIjSMEZIUjiT+9yqiSSTkS30GXZz4PZ/wBFP+SKtPWZC5Fh6rfQQqvuggLJIsQDDIZpDuqp7yccawJN6F2RJ7D3nvIBasRa3U5iksicrFKysyyRdgO7gr9tZb54u+qKWyvcNMQ/7LuT5W6zH0huMk9+9mrPzR+0kGx/jXep9JzM0AbPzegHPzcWqk9FYmPMROsC6jp4st3ohp170G4cru5gxunsqyvld+o5jLoemX11olvH0tnHAY43Er9KsikOGyzZ3d7e9dWnKKmyEm0SrSflu9+qW3/VWJ8C7llxEaMWLg6T1e/SThf/ACCvuo5HYXRx/wCsVl5Z/YrzsSbb/wD8AD5J1W03uzhICv8AzYrFT59i0ht2r4ajPjr0Gff7g0m7n7S1WjwruQ9RLej/ACzR/rum/mpUril+SOSLHrAZDtAcoAoAoAoCOWex0EVva2yvKVtZ1liYld5mG9gP4uCPGPICsjqNtvqVyjmmkILtrzLb7QCIpw3d0NvZHDOc+eq5t1ibbxostioY7WSyaWaS3YYihYoOh8YsOjZVDZBxgknkKs6jbzcyMu6x76fsqsbtLPPNcymFokmm3Mxxt5QQIoAJ4ZOMnFHO+isMp7Ls1ENP97d5+i6DoukyvSbvbnGM/ZUZ3mzDLuset1oMcjWjlnBtX3ogCMMejMXj8OPBjyxxqFNq/uTYaJ9hImWaEXFykErOzWaMixh3O8xU7u9jJzu5x5qv4vO28rlFl3ssryW8sc80MkEPRCROjO/Hw4OGUj93mMczVVPc1Ylo9n2Zt2a7L7zC7VFmQkYARWUbmBkeVnr5Cozvd7E2PHSdllglE0s89w6RGOFpin7JGxvBdxRkndXJOTwFWdS+isQonF2QgFhHp2/J0cZTdkyu+dxgwyd3HMdlHUebMTbdY+brZFGmllSe4iWcg3NvGyqkjbu7vZK7ykjAO6Ryoqm61iMp6WOycMIswryH3GHEOSvjB13Tv4Xjw7MVDqN39wo2HLWtKivIGt5wSjY5HBBByGU9RB45qsZOLuiWrjTp2yQjmjnuLm4umiz0AnKbsZIwWARVy2OGTk1d1LqyViMp5NsTCXI6af3OZ+mbTwU6Eyb2+f3d7dLcSu9iniPpv6jKe+r7KrcSvNHPPbmWMJcLCUAlUZA3t5Tg4JGVwcGkZ2VrBxFMOzcCTW80e8vua3khiiGNzcfcznhnI6MdfWajO7NE2G4bDw53DNObfpelGnEp0O/vb+PJ393e47u9ip8T239SMovuNnwbz3bHNLGxRFmiXcKSqhJAbeUkc8cCOFQpfblJtvuMuiRLe6q+pRxukUdqsKSSI0RlkLMzMqsAcBSozVpPLDKVW93JLrmkx3kJhl3gCVZXU4dHUhkdT1EEA1SMsruizVxustlUQTmaaaeWeHoZLmTcDrFhgEQIoUAbzHlzNS530RCiesuzELW9tblpN22lgkjbK7zGFgyhuGMEgZxj7KZ3dvqTYe6oSFAFARGXbxUkSJrO9EjhjHGYk3mC43iBv9WR99ZfC3XuimcdtN2gSeYW/Ryxye5xMUkUKVUvubpwTxzVHGyuWTuPFVJCgCgCgG/VNXjtngjcMTPP0UZUAgNuM+W48BhTVoxbT9iGxwqpIUAUAjstQEsk0e5IvROFLupVXyobMZ/eHHGe2pasQLKgkKAKAKAQa7q0dlbvcShiqY3goBbiQOGSO2rRjmdiG7CueYIjOeSqWIHPAGai2+xI22uvxSWHvgofovc7TbpA39xVLEYzjOB21Li1LKRfdcXabercQxzJkLIgZQeeCMjNQ1Z2CdxRUEhQBQBQBQBQCOy1OKaSaKMktC4WUYIwWG8MHr4VLTRFxZUEhQCNtQAuRbdHJxi6Tp909EPG3dwv87rx2VNt1yLiyoJIhtB8tab6C99UNZo+Wyj4hPfwTya26W8ixE6cu/MU6RgvTfuKSBnPWaJrJv6j9wifam+XThIpR7hNU9yFiu6suJ+i4j9ze4d2at4cc3ta5GZ2HCSXUfdEOnm6XpGiknuLxYAN1d4KkUaFiMZ3vGJ6hwqn22zWJ36COfai8W23A0ZuI9Vjs5JSmEcOybrlc+LlZFJAPbVvDV/a1yMzsKopNSN9JYe60I9zrN7p6BQ65YoURd7GCcHJzjFV+3LmsTvvYZLrUrm8g0xmdBONWmi6fcyuY0uI+k3M9i5xnnWRRUXLsVu2kPbbQXNg15DdOLjobQXNvNuCIsCSpRwDjg2OI6iapkUrNFrtan1a399azWRuplmS7bcdBEIuhlMZkTcIJyvisvHzUtFp25C7R4bN6pqF5i5SaI4ujHdaWyBDDGHKnx872+AM8RhuXDnSUYx3f2E2z61Lai6ij1R13WNtLGsHi8EVo1LM2PKxkn7KKCeX3F3vHnZz3Xv5kuI7u3eJWiulVY2D54rhSQykcc9XKqSt0syVc+9oTeNJHHbOsEW673N8wVym7jdRVYgZPEljyxSNuZLuRc7XXQ066kWSOSW2vRCtyqjclU9GQ2ASBwfBwTyrL4azL3KZnYeIL29ttSht7mZJkuLeeTdWPohE0RTgpySVxJ18eFUsnG6LXaZF9fu7290ia/aZBDKcx2XRcoekAQ9JnO+cA8scceeskVGM8pV3auWVqXxeX0L+wawLiL8itdK2g3dAFv7muj/l0idOIgYuMbDf3s+Txzms84f+S9zGn9o/aeb1rWyjgkW2gFmrz3zBXIIACxqGIA6yWPmqjtd3LK4mt9r7g2DENE8/viLKO6A/ZMWZAs+7nGAr5Iz1c6l01m/FyMzsKX1m6tHuLaWdbgjT5bi3uAioVZAwZGUEgjIUjvxVcqaT9yb23CN9W1NUsJ+niJu3SIwGHCR76FhJkNvMRjOOAPLhVssd66EXe495dorqxOoRzyC4NvBFLDIUEXjS5UIwU8g2PsqMqlZom9hZbXt7aXVrFdTLcLdLIMdEIjHMidJhcE5UgMOPZ56iyknbkLtMSbKapqF4sd0s8TgzFLvTigQ265IID5yXXA4EeN5qmcYx3BNs+Ni7O7XUL4vchwk6dOvQBemJi8Ug737PHDhxzilRrKtwindnxqus6jaIl3cTRIXuFHvQVTPQtJu8JN7JfHHIGOqpUYvcv/oba3im81O+uL26t7aeOF7dUNvZugb3QCu8WZichSfFyBw51CUVFNoXdxxm1m5XUFtyBu+9rTNAMEmUORgN2cMVVRWW/uTfeNmympahdRw3aTxTq+8Lqy3RCbdsHCq2Scq2AQw45zwq04xi7EJt7xZr6H35004OBBeZODgcIcZNRHy2S9T1gU+/khwce9q8er4btqHwfkfuImIm9xkbp/7zZxg8vduc92Ous3P8FORJteukstUiu5zuQPZvC05BKo6yB1DEct4E47jWKKco2WpZ7ncjU8LvF7qCsFuNorWWIFSCYleKNXx1A7hPcRWW/LoiGSuBT7+SnBx72px6vhqwvgXct+4h1o5it7B2VyE1u8dwqMxCBrkFsAZwN4Gs2rl2KaJDjqkfvvJfy2mXjGmi3ilAIWWXfMpCZ54wB3kVVfZZPqS997Cg6pHqUumxW2WaCUTXS7rL0O5Cybj5HisXcDHmNRlcFK/MXvYQ6tqcVxLBNbRvBqguUSS1AbeMe+BIJiAA8e7k733VMYtLfoG76ajpZXr2s2rTCFpgLqEtEvAlOiQOyjB3sDJx14qrV1FErdc89k5Lf3yf3qJNo9uXukUMIUn3vE3AeCsRnIHYKmd8v3aiNr7j22zlhN/BHqJIsxAzqpDdFJcB8BZMc8LghTzJP2RTTyvLqJa7yNTANp+p9HGyK2qRGOIxmMhNyADxMcBwNZHxR7EcmTLXIi2sWHA49yXwJ6hnoOv76xRf2Ms9SHXGorFob6Y4f3VCOjeAIxO6kgxLwGNwqAc+esuVuebkUvusWlqBzbSY64Hx/Ia11xGTkRHRUP8AoyFIOfeqUbuDnPRPwxWSfm/kquEZkkg37GPU8i1XT4mgjYMYpLjOCHAHjMBu4U9tXs9+XW5HcSpaCWxuJBCxii10TSWpjKn3OBDvjo8Z8gnhipu1JL2I5DsG090uxpdrGUGnXHSX8YKAOyMBCo3fHJAyePDh21R5t2Z8yytyPW4Q+5tE4HhdW+eB4fsn59lOch0PDaawknudVSNSzGytSigeUUJfdHaeHKkHZLuQ1vYsk1WPUrywNpmT3P0s1xwKiNjC0axOSODFnPD/AHTSzinfmTe73Dbd6lDcXNrPZxvBqJuY0urQBgei38TCfgAyhckP3YqVFpNS0Ium92o8aLfLBqOowsQs0siPbRNkdIBCeK9oyKrJXinyJT3sh1xLavp28yvJqDyxNeu0bNLEwkG8rEj9mg5AVls83sV3W9ySbcajaS9PFdxtDdQjOm3C7zSSsVzG0LKOe/kFMn8ax04yW9acyZNHvZvc++UEkqFphouXTyQ0vSE7ucYBJqHbLu6k8xl1TUkmmiudJjeLUW3hdWYVhhQrbwuBgDgeTdZx21kjGytLQq301P/Z"/>
          <p:cNvSpPr>
            <a:spLocks noChangeAspect="1" noChangeArrowheads="1"/>
          </p:cNvSpPr>
          <p:nvPr/>
        </p:nvSpPr>
        <p:spPr bwMode="auto">
          <a:xfrm>
            <a:off x="230717" y="-144463"/>
            <a:ext cx="4064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endParaRPr lang="ru-RU" altLang="ru-RU"/>
          </a:p>
        </p:txBody>
      </p:sp>
      <p:pic>
        <p:nvPicPr>
          <p:cNvPr id="2052" name="Picture 4" descr="Картинки по запросу &quot;картинки коронавирус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7715" y="3398293"/>
            <a:ext cx="5381767" cy="3459707"/>
          </a:xfrm>
          <a:prstGeom prst="rect">
            <a:avLst/>
          </a:prstGeom>
          <a:noFill/>
          <a:effectLst>
            <a:softEdge rad="317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967786" y="3725838"/>
            <a:ext cx="7224214" cy="3022079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ru-RU" b="1" i="1" dirty="0" err="1" smtClean="0"/>
              <a:t>Дуйсенова</a:t>
            </a:r>
            <a:r>
              <a:rPr lang="ru-RU" b="1" i="1" dirty="0" smtClean="0"/>
              <a:t> </a:t>
            </a:r>
            <a:r>
              <a:rPr lang="ru-RU" b="1" i="1" dirty="0" err="1" smtClean="0"/>
              <a:t>Амангуль</a:t>
            </a:r>
            <a:r>
              <a:rPr lang="ru-RU" b="1" i="1" dirty="0" smtClean="0"/>
              <a:t> </a:t>
            </a:r>
            <a:r>
              <a:rPr lang="ru-RU" b="1" i="1" dirty="0" err="1" smtClean="0"/>
              <a:t>Куандыковна</a:t>
            </a:r>
            <a:r>
              <a:rPr lang="ru-RU" dirty="0" smtClean="0"/>
              <a:t>, </a:t>
            </a:r>
            <a:r>
              <a:rPr lang="ru-RU" dirty="0" err="1" smtClean="0"/>
              <a:t>зав.кафедрой</a:t>
            </a:r>
            <a:r>
              <a:rPr lang="ru-RU" dirty="0" smtClean="0"/>
              <a:t> </a:t>
            </a:r>
            <a:r>
              <a:rPr lang="ru-RU" dirty="0" smtClean="0"/>
              <a:t>инфекционных и тропических </a:t>
            </a:r>
            <a:r>
              <a:rPr lang="ru-RU" dirty="0" smtClean="0"/>
              <a:t>болезней НАО </a:t>
            </a:r>
            <a:r>
              <a:rPr lang="ru-RU" dirty="0" smtClean="0"/>
              <a:t>«</a:t>
            </a:r>
            <a:r>
              <a:rPr lang="ru-RU" dirty="0" err="1" smtClean="0"/>
              <a:t>КазНМУ</a:t>
            </a:r>
            <a:r>
              <a:rPr lang="ru-RU" dirty="0" smtClean="0"/>
              <a:t> </a:t>
            </a:r>
            <a:r>
              <a:rPr lang="ru-RU" dirty="0" err="1" smtClean="0"/>
              <a:t>им.С.Д.Асфендиярова</a:t>
            </a:r>
            <a:r>
              <a:rPr lang="ru-RU" dirty="0" smtClean="0"/>
              <a:t>», </a:t>
            </a:r>
            <a:r>
              <a:rPr lang="ru-RU" dirty="0" err="1"/>
              <a:t>дмн</a:t>
            </a:r>
            <a:r>
              <a:rPr lang="ru-RU" dirty="0"/>
              <a:t>, </a:t>
            </a:r>
            <a:r>
              <a:rPr lang="ru-RU" dirty="0" smtClean="0"/>
              <a:t>профессор </a:t>
            </a:r>
            <a:endParaRPr lang="ru-RU" dirty="0" smtClean="0"/>
          </a:p>
          <a:p>
            <a:pPr algn="l"/>
            <a:r>
              <a:rPr lang="ru-RU" b="1" i="1" dirty="0" err="1" smtClean="0"/>
              <a:t>Кошерова</a:t>
            </a:r>
            <a:r>
              <a:rPr lang="ru-RU" b="1" i="1" dirty="0" smtClean="0"/>
              <a:t> </a:t>
            </a:r>
            <a:r>
              <a:rPr lang="ru-RU" b="1" i="1" dirty="0" err="1" smtClean="0"/>
              <a:t>Бахыт</a:t>
            </a:r>
            <a:r>
              <a:rPr lang="ru-RU" b="1" i="1" dirty="0" smtClean="0"/>
              <a:t> </a:t>
            </a:r>
            <a:r>
              <a:rPr lang="ru-RU" b="1" i="1" dirty="0" err="1" smtClean="0"/>
              <a:t>Нургалиевна</a:t>
            </a:r>
            <a:r>
              <a:rPr lang="ru-RU" dirty="0" smtClean="0"/>
              <a:t>, проректор </a:t>
            </a:r>
            <a:r>
              <a:rPr lang="ru-RU" dirty="0"/>
              <a:t>по клинической работе, НАО «Медицинский университет Караганды</a:t>
            </a:r>
            <a:r>
              <a:rPr lang="ru-RU" dirty="0" smtClean="0"/>
              <a:t>»,</a:t>
            </a:r>
            <a:r>
              <a:rPr lang="ru-RU" dirty="0"/>
              <a:t> </a:t>
            </a:r>
            <a:r>
              <a:rPr lang="ru-RU" dirty="0" err="1"/>
              <a:t>дмн</a:t>
            </a:r>
            <a:r>
              <a:rPr lang="ru-RU" dirty="0"/>
              <a:t>, </a:t>
            </a:r>
            <a:r>
              <a:rPr lang="ru-RU" dirty="0" smtClean="0"/>
              <a:t>профессор, </a:t>
            </a:r>
            <a:r>
              <a:rPr lang="ru-RU" dirty="0"/>
              <a:t>руководитель   инфекционной службы взрослой МЗ РК.</a:t>
            </a:r>
          </a:p>
          <a:p>
            <a:pPr algn="l"/>
            <a:r>
              <a:rPr lang="ru-RU" b="1" i="1" dirty="0" err="1" smtClean="0"/>
              <a:t>Баешева</a:t>
            </a:r>
            <a:r>
              <a:rPr lang="ru-RU" b="1" i="1" dirty="0" smtClean="0"/>
              <a:t> </a:t>
            </a:r>
            <a:r>
              <a:rPr lang="ru-RU" b="1" i="1" dirty="0" err="1"/>
              <a:t>Динагуль</a:t>
            </a:r>
            <a:r>
              <a:rPr lang="ru-RU" b="1" i="1" dirty="0"/>
              <a:t> </a:t>
            </a:r>
            <a:r>
              <a:rPr lang="ru-RU" b="1" i="1" dirty="0" err="1"/>
              <a:t>Аяпбековна</a:t>
            </a:r>
            <a:r>
              <a:rPr lang="ru-RU" b="1" i="1" dirty="0"/>
              <a:t> </a:t>
            </a:r>
            <a:r>
              <a:rPr lang="ru-RU" dirty="0"/>
              <a:t>– доктор медицинских наук, заведующая кафедрой детских инфекционных болезней, НАО «Медицинский университет Астана», руководитель   инфекционной службы детской МЗ РК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0339027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799771" y="348343"/>
            <a:ext cx="9673361" cy="1023257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Подозрительный случай </a:t>
            </a:r>
            <a:r>
              <a:rPr lang="en-US" sz="3600" b="1" dirty="0" smtClean="0">
                <a:solidFill>
                  <a:schemeClr val="accent1"/>
                </a:solidFill>
              </a:rPr>
              <a:t>COVID-19</a:t>
            </a:r>
            <a:r>
              <a:rPr lang="en-US" sz="3600" dirty="0" smtClean="0">
                <a:solidFill>
                  <a:schemeClr val="accent1"/>
                </a:solidFill>
              </a:rPr>
              <a:t/>
            </a:r>
            <a:br>
              <a:rPr lang="en-US" sz="3600" dirty="0" smtClean="0">
                <a:solidFill>
                  <a:schemeClr val="accent1"/>
                </a:solidFill>
              </a:rPr>
            </a:br>
            <a:endParaRPr lang="ru-RU" sz="2200" dirty="0">
              <a:solidFill>
                <a:schemeClr val="accent1"/>
              </a:solidFill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783771" y="1553029"/>
            <a:ext cx="10943771" cy="517861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b="1" dirty="0" smtClean="0"/>
              <a:t>A. </a:t>
            </a:r>
            <a:r>
              <a:rPr lang="ru-RU" sz="2400" dirty="0" smtClean="0"/>
              <a:t>Пациент </a:t>
            </a:r>
            <a:r>
              <a:rPr lang="ru-RU" sz="2400" dirty="0"/>
              <a:t>с любым </a:t>
            </a:r>
            <a:r>
              <a:rPr lang="ru-RU" sz="2400" dirty="0" smtClean="0"/>
              <a:t> </a:t>
            </a:r>
            <a:r>
              <a:rPr lang="ru-RU" sz="2400" dirty="0"/>
              <a:t>ОРЗ, а также наличие в эпидемиологическом анамнезе близкого/</a:t>
            </a:r>
            <a:r>
              <a:rPr lang="ru-RU" sz="2400" dirty="0">
                <a:solidFill>
                  <a:srgbClr val="FF0000"/>
                </a:solidFill>
              </a:rPr>
              <a:t>потенциального контакта</a:t>
            </a:r>
            <a:r>
              <a:rPr lang="ru-RU" sz="2400" dirty="0"/>
              <a:t>* с подтвержденным или вероятным случаем COVID-19 в течение 14 дней до начала </a:t>
            </a:r>
            <a:r>
              <a:rPr lang="ru-RU" sz="2400" dirty="0" smtClean="0"/>
              <a:t>симптомов;</a:t>
            </a:r>
          </a:p>
          <a:p>
            <a:pPr marL="0" indent="0">
              <a:buNone/>
            </a:pPr>
            <a:r>
              <a:rPr lang="ru-RU" sz="2400" dirty="0" smtClean="0"/>
              <a:t> </a:t>
            </a:r>
            <a:r>
              <a:rPr lang="ru-RU" sz="2400" b="1" dirty="0" smtClean="0"/>
              <a:t>B</a:t>
            </a:r>
            <a:r>
              <a:rPr lang="ru-RU" sz="2400" dirty="0" smtClean="0"/>
              <a:t>. Пациент с любой ОРИ неустановленной этиологии, имеющий повышенную температуру тела и по меньшей мере один симптом ОРЗ (кашель, затрудненное дыхание, одышка), а также наличие в анамнезе истории путешествия или проживания в стране/территории, затронутой эпидемией COVID-19**, в течение 14 дней до начала симптомов.</a:t>
            </a:r>
          </a:p>
          <a:p>
            <a:pPr marL="0" indent="0">
              <a:buNone/>
            </a:pPr>
            <a:r>
              <a:rPr lang="ru-RU" sz="2400" b="1" dirty="0" smtClean="0"/>
              <a:t>С</a:t>
            </a:r>
            <a:r>
              <a:rPr lang="ru-RU" sz="2400" b="1" dirty="0"/>
              <a:t>.</a:t>
            </a:r>
            <a:r>
              <a:rPr lang="ru-RU" sz="2400" dirty="0"/>
              <a:t> Пациент с любой ТОРИ неустановленной этиологии, имеющий повышенную температуру тела и, по меньшей мере один признак/симптом </a:t>
            </a:r>
            <a:r>
              <a:rPr lang="ru-RU" sz="2400" dirty="0" smtClean="0"/>
              <a:t> респираторного заболевания (кашель</a:t>
            </a:r>
            <a:r>
              <a:rPr lang="ru-RU" sz="2400" dirty="0"/>
              <a:t>, затрудненное дыхание, </a:t>
            </a:r>
            <a:r>
              <a:rPr lang="ru-RU" sz="2400" dirty="0" smtClean="0"/>
              <a:t>одышка)</a:t>
            </a:r>
            <a:endParaRPr lang="ru-RU" sz="2400" dirty="0"/>
          </a:p>
          <a:p>
            <a:pPr marL="0" indent="0">
              <a:buNone/>
            </a:pPr>
            <a:endParaRPr lang="ru-RU" sz="2200" dirty="0">
              <a:latin typeface="+mj-l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90286" y="5834743"/>
            <a:ext cx="11437256" cy="5411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500"/>
              </a:lnSpc>
              <a:spcBef>
                <a:spcPts val="1000"/>
              </a:spcBef>
            </a:pPr>
            <a:r>
              <a:rPr lang="ru-RU" sz="1200" dirty="0">
                <a:solidFill>
                  <a:prstClr val="black"/>
                </a:solidFill>
              </a:rPr>
              <a:t>Примечание: </a:t>
            </a:r>
          </a:p>
          <a:p>
            <a:pPr>
              <a:lnSpc>
                <a:spcPts val="500"/>
              </a:lnSpc>
              <a:spcBef>
                <a:spcPts val="1000"/>
              </a:spcBef>
            </a:pPr>
            <a:r>
              <a:rPr lang="ru-RU" sz="1200" b="1" dirty="0">
                <a:solidFill>
                  <a:srgbClr val="FF0000"/>
                </a:solidFill>
              </a:rPr>
              <a:t>*</a:t>
            </a:r>
            <a:r>
              <a:rPr lang="ru-RU" sz="1200" dirty="0">
                <a:solidFill>
                  <a:prstClr val="black"/>
                </a:solidFill>
              </a:rPr>
              <a:t> </a:t>
            </a:r>
            <a:r>
              <a:rPr lang="ru-RU" sz="1200" dirty="0" smtClean="0">
                <a:solidFill>
                  <a:prstClr val="black"/>
                </a:solidFill>
              </a:rPr>
              <a:t>-о</a:t>
            </a:r>
            <a:r>
              <a:rPr lang="kk-KZ" sz="1200" dirty="0">
                <a:solidFill>
                  <a:prstClr val="black"/>
                </a:solidFill>
              </a:rPr>
              <a:t>пределение близкого </a:t>
            </a:r>
            <a:r>
              <a:rPr lang="kk-KZ" sz="1200" dirty="0" smtClean="0">
                <a:solidFill>
                  <a:prstClr val="black"/>
                </a:solidFill>
              </a:rPr>
              <a:t>и потенциального контакта </a:t>
            </a:r>
            <a:r>
              <a:rPr lang="ru-RU" sz="1200" dirty="0">
                <a:solidFill>
                  <a:prstClr val="black"/>
                </a:solidFill>
              </a:rPr>
              <a:t>(</a:t>
            </a:r>
            <a:r>
              <a:rPr lang="kk-KZ" sz="1200" dirty="0">
                <a:solidFill>
                  <a:prstClr val="black"/>
                </a:solidFill>
              </a:rPr>
              <a:t>в соответствии с Постановлениями Главного санитарного врача </a:t>
            </a:r>
            <a:r>
              <a:rPr lang="kk-KZ" sz="1200" dirty="0" smtClean="0">
                <a:solidFill>
                  <a:prstClr val="black"/>
                </a:solidFill>
              </a:rPr>
              <a:t>РК</a:t>
            </a:r>
            <a:r>
              <a:rPr lang="ru-RU" sz="1200" dirty="0" smtClean="0">
                <a:solidFill>
                  <a:prstClr val="black"/>
                </a:solidFill>
              </a:rPr>
              <a:t> от 01.94.2020 №30-ПГВр.</a:t>
            </a:r>
            <a:endParaRPr lang="ru-RU" sz="1200" dirty="0">
              <a:solidFill>
                <a:prstClr val="black"/>
              </a:solidFill>
            </a:endParaRPr>
          </a:p>
          <a:p>
            <a:pPr>
              <a:lnSpc>
                <a:spcPts val="500"/>
              </a:lnSpc>
              <a:spcBef>
                <a:spcPts val="1000"/>
              </a:spcBef>
            </a:pPr>
            <a:r>
              <a:rPr lang="ru-RU" sz="1200" dirty="0" smtClean="0">
                <a:solidFill>
                  <a:srgbClr val="FF0000"/>
                </a:solidFill>
              </a:rPr>
              <a:t>страны/территории</a:t>
            </a:r>
            <a:r>
              <a:rPr lang="ru-RU" sz="1200" dirty="0">
                <a:solidFill>
                  <a:srgbClr val="FF0000"/>
                </a:solidFill>
              </a:rPr>
              <a:t>, включенные в категории 1а и </a:t>
            </a:r>
            <a:r>
              <a:rPr lang="ru-RU" sz="1200" dirty="0" smtClean="0">
                <a:solidFill>
                  <a:srgbClr val="FF0000"/>
                </a:solidFill>
              </a:rPr>
              <a:t>1б (неактуально, т.к. </a:t>
            </a:r>
            <a:r>
              <a:rPr lang="ru-RU" sz="1200" dirty="0" err="1" smtClean="0">
                <a:solidFill>
                  <a:srgbClr val="FF0000"/>
                </a:solidFill>
              </a:rPr>
              <a:t>отмеччается</a:t>
            </a:r>
            <a:r>
              <a:rPr lang="ru-RU" sz="1200" dirty="0" smtClean="0">
                <a:solidFill>
                  <a:srgbClr val="FF0000"/>
                </a:solidFill>
              </a:rPr>
              <a:t> регистрация местных случаев)</a:t>
            </a:r>
            <a:endParaRPr lang="ru-RU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7900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43" y="59215"/>
            <a:ext cx="9376228" cy="1145471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Близкий/потенциальный контакт </a:t>
            </a:r>
            <a:r>
              <a:rPr lang="ru-RU" sz="32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2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3200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5347" y="1204686"/>
            <a:ext cx="11569326" cy="5457371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Близкий контакт </a:t>
            </a:r>
          </a:p>
          <a:p>
            <a:r>
              <a:rPr lang="ru-RU" dirty="0" smtClean="0"/>
              <a:t>лицо</a:t>
            </a:r>
            <a:r>
              <a:rPr lang="ru-RU" dirty="0"/>
              <a:t>, проживающее совместно со случаем COVID-19 в одном жилище;</a:t>
            </a:r>
          </a:p>
          <a:p>
            <a:r>
              <a:rPr lang="ru-RU" dirty="0" smtClean="0"/>
              <a:t>лицо</a:t>
            </a:r>
            <a:r>
              <a:rPr lang="ru-RU" dirty="0"/>
              <a:t>, имеющее незащищенный прямой контакт с больным COVID-19 или инфекционными выделениями случая COVID-19 </a:t>
            </a:r>
            <a:r>
              <a:rPr lang="ru-RU" dirty="0" smtClean="0"/>
              <a:t>(при </a:t>
            </a:r>
            <a:r>
              <a:rPr lang="ru-RU" dirty="0"/>
              <a:t>кашле, рукопожатии и т.д.);</a:t>
            </a:r>
          </a:p>
          <a:p>
            <a:r>
              <a:rPr lang="ru-RU" dirty="0" smtClean="0"/>
              <a:t>лицо</a:t>
            </a:r>
            <a:r>
              <a:rPr lang="ru-RU" dirty="0"/>
              <a:t>, находившееся в закрытом помещении </a:t>
            </a:r>
            <a:r>
              <a:rPr lang="ru-RU" dirty="0" smtClean="0"/>
              <a:t>(в </a:t>
            </a:r>
            <a:r>
              <a:rPr lang="ru-RU" dirty="0"/>
              <a:t>классе, комнате для совещаний, комнате ожидания в больнице и т.д.) вместе со случаем COVID-19 в течение 15 минут или более;</a:t>
            </a:r>
          </a:p>
          <a:p>
            <a:r>
              <a:rPr lang="ru-RU" dirty="0" smtClean="0"/>
              <a:t>медицинский </a:t>
            </a:r>
            <a:r>
              <a:rPr lang="ru-RU" dirty="0"/>
              <a:t>работник или другое лицо, обеспечивающее непосредственный уход за больным COVID-19, или лабораторные специалисты, работавшие с </a:t>
            </a:r>
            <a:r>
              <a:rPr lang="ru-RU" dirty="0" err="1"/>
              <a:t>биообразцами</a:t>
            </a:r>
            <a:r>
              <a:rPr lang="ru-RU" dirty="0"/>
              <a:t> больного COVID-19 без рекомендованных СИЗ или с возможным нарушением правил применения СИЗ;</a:t>
            </a:r>
          </a:p>
          <a:p>
            <a:r>
              <a:rPr lang="ru-RU" dirty="0" smtClean="0"/>
              <a:t>контакт </a:t>
            </a:r>
            <a:r>
              <a:rPr lang="ru-RU" dirty="0"/>
              <a:t>в самолете, автобусе междугороднего сообщения, поезде, который находился на расстоянии двух сидений в любом направлении от больного COVID-19, либо в одном купе (в поезде), а также члены экипажа, которые обслуживали секцию самолета, где летел больной COVID-19</a:t>
            </a:r>
            <a:r>
              <a:rPr lang="ru-RU" dirty="0" smtClean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b="1" dirty="0">
                <a:solidFill>
                  <a:srgbClr val="FF0000"/>
                </a:solidFill>
              </a:rPr>
              <a:t>Потенциальный контакт:</a:t>
            </a:r>
            <a:endParaRPr lang="ru-RU" dirty="0">
              <a:solidFill>
                <a:srgbClr val="FF0000"/>
              </a:solidFill>
            </a:endParaRPr>
          </a:p>
          <a:p>
            <a:r>
              <a:rPr lang="ru-RU" dirty="0" smtClean="0"/>
              <a:t>лица</a:t>
            </a:r>
            <a:r>
              <a:rPr lang="ru-RU" dirty="0"/>
              <a:t>, прибывшие из страны/территории, где зарегистрированы случаи COVID-19</a:t>
            </a:r>
          </a:p>
          <a:p>
            <a:r>
              <a:rPr lang="ru-RU" dirty="0" smtClean="0"/>
              <a:t>лица</a:t>
            </a:r>
            <a:r>
              <a:rPr lang="ru-RU" dirty="0"/>
              <a:t>, находившиеся с больным COVID-19 в самолете, поезде, автобусе, но не имевшие близкий контакт с ним.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9047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2920" y="434136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/>
              <a:t>Стандартное определение случая </a:t>
            </a:r>
            <a:r>
              <a:rPr lang="en-US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COVID-19</a:t>
            </a:r>
            <a:endParaRPr lang="ru-RU" sz="2800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839788" y="1664898"/>
            <a:ext cx="5157787" cy="495120"/>
          </a:xfrm>
          <a:solidFill>
            <a:srgbClr val="FFFF00"/>
          </a:solidFill>
        </p:spPr>
        <p:txBody>
          <a:bodyPr/>
          <a:lstStyle/>
          <a:p>
            <a:pPr algn="ctr"/>
            <a:r>
              <a:rPr lang="ru-RU" sz="2600" dirty="0">
                <a:solidFill>
                  <a:srgbClr val="7030A0"/>
                </a:solidFill>
              </a:rPr>
              <a:t>Вероятный случай 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839788" y="2160018"/>
            <a:ext cx="5157787" cy="3684588"/>
          </a:xfrm>
          <a:solidFill>
            <a:schemeClr val="bg1">
              <a:lumMod val="95000"/>
            </a:schemeClr>
          </a:solidFill>
        </p:spPr>
        <p:txBody>
          <a:bodyPr>
            <a:normAutofit fontScale="85000" lnSpcReduction="20000"/>
          </a:bodyPr>
          <a:lstStyle/>
          <a:p>
            <a:r>
              <a:rPr lang="ru-RU" dirty="0"/>
              <a:t>Подозрительный случай, при котором </a:t>
            </a:r>
          </a:p>
          <a:p>
            <a:r>
              <a:rPr lang="ru-RU" dirty="0"/>
              <a:t>а) </a:t>
            </a:r>
            <a:r>
              <a:rPr lang="ru-RU" dirty="0">
                <a:solidFill>
                  <a:srgbClr val="FF0000"/>
                </a:solidFill>
              </a:rPr>
              <a:t>результат тестирования на COVID-19 в работе;</a:t>
            </a:r>
          </a:p>
          <a:p>
            <a:r>
              <a:rPr lang="ru-RU" dirty="0">
                <a:solidFill>
                  <a:srgbClr val="FF0000"/>
                </a:solidFill>
              </a:rPr>
              <a:t>б) типичные КТ-признаки:  2-сторонние периферические  зоны матового стекла,    линейные тени, «булыжная мостовая»</a:t>
            </a:r>
          </a:p>
          <a:p>
            <a:r>
              <a:rPr lang="ru-RU" dirty="0"/>
              <a:t>в) наступил летальный исход от пневмонии/ОРДС неуточненной этиологии </a:t>
            </a:r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>
          <a:xfrm>
            <a:off x="6172200" y="1682150"/>
            <a:ext cx="5183188" cy="477867"/>
          </a:xfrm>
          <a:solidFill>
            <a:srgbClr val="FF0000"/>
          </a:solidFill>
        </p:spPr>
        <p:txBody>
          <a:bodyPr/>
          <a:lstStyle/>
          <a:p>
            <a:pPr lvl="0" algn="ctr"/>
            <a:r>
              <a:rPr lang="ru-RU" sz="2800" dirty="0">
                <a:solidFill>
                  <a:srgbClr val="7030A0"/>
                </a:solidFill>
              </a:rPr>
              <a:t>Подтвержденный случай 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4"/>
          </p:nvPr>
        </p:nvSpPr>
        <p:spPr>
          <a:xfrm>
            <a:off x="6172200" y="2160018"/>
            <a:ext cx="5183188" cy="3684588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/>
          <a:p>
            <a:r>
              <a:rPr lang="ru-RU" dirty="0" smtClean="0"/>
              <a:t>Человек </a:t>
            </a:r>
            <a:r>
              <a:rPr lang="ru-RU" dirty="0"/>
              <a:t>с лабораторным подтверждением инфекции COVID-19, независимо от клинических признаков и симптомов.</a:t>
            </a:r>
          </a:p>
          <a:p>
            <a:endParaRPr lang="ru-RU" dirty="0"/>
          </a:p>
        </p:txBody>
      </p:sp>
      <p:pic>
        <p:nvPicPr>
          <p:cNvPr id="4098" name="Picture 2" descr="Картинки по запросу &quot;картинки confirmed&quot;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100" b="33587"/>
          <a:stretch/>
        </p:blipFill>
        <p:spPr bwMode="auto">
          <a:xfrm>
            <a:off x="7712314" y="4563373"/>
            <a:ext cx="3505200" cy="11818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0422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 err="1">
                <a:solidFill>
                  <a:schemeClr val="accent1"/>
                </a:solidFill>
              </a:rPr>
              <a:t>Физикальное</a:t>
            </a:r>
            <a:r>
              <a:rPr lang="ru-RU" sz="3600" b="1" dirty="0">
                <a:solidFill>
                  <a:schemeClr val="accent1"/>
                </a:solidFill>
              </a:rPr>
              <a:t> обследование: </a:t>
            </a:r>
            <a:r>
              <a:rPr lang="ru-RU" sz="3600" dirty="0">
                <a:solidFill>
                  <a:schemeClr val="accent1"/>
                </a:solidFill>
              </a:rPr>
              <a:t/>
            </a:r>
            <a:br>
              <a:rPr lang="ru-RU" sz="3600" dirty="0">
                <a:solidFill>
                  <a:schemeClr val="accent1"/>
                </a:solidFill>
              </a:rPr>
            </a:br>
            <a:endParaRPr lang="ru-RU" sz="3600" dirty="0">
              <a:solidFill>
                <a:schemeClr val="accent1"/>
              </a:solidFill>
            </a:endParaRPr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838200" y="2017486"/>
            <a:ext cx="10515600" cy="4412343"/>
          </a:xfrm>
        </p:spPr>
        <p:txBody>
          <a:bodyPr>
            <a:normAutofit/>
          </a:bodyPr>
          <a:lstStyle/>
          <a:p>
            <a:pPr lvl="0"/>
            <a:r>
              <a:rPr lang="ru-RU" dirty="0"/>
              <a:t>оценка видимых слизистых оболочек верхних дыхательных путей (гиперемия задней стенки глотки)</a:t>
            </a:r>
          </a:p>
          <a:p>
            <a:pPr lvl="0"/>
            <a:r>
              <a:rPr lang="ru-RU" dirty="0"/>
              <a:t>аускультация легких</a:t>
            </a:r>
          </a:p>
          <a:p>
            <a:pPr lvl="0"/>
            <a:r>
              <a:rPr lang="ru-RU" dirty="0"/>
              <a:t>исследование органов брюшной полости с определением размеров печени и селезенки</a:t>
            </a:r>
          </a:p>
          <a:p>
            <a:pPr lvl="0"/>
            <a:r>
              <a:rPr lang="ru-RU" dirty="0"/>
              <a:t>термометрия</a:t>
            </a:r>
          </a:p>
          <a:p>
            <a:pPr lvl="0"/>
            <a:r>
              <a:rPr lang="ru-RU" dirty="0"/>
              <a:t>измерение АД, ЧСС, ЧДД</a:t>
            </a:r>
          </a:p>
          <a:p>
            <a:pPr lvl="0"/>
            <a:r>
              <a:rPr lang="ru-RU" dirty="0" err="1"/>
              <a:t>пульсоксиметрия</a:t>
            </a:r>
            <a:r>
              <a:rPr lang="ru-RU" dirty="0">
                <a:solidFill>
                  <a:srgbClr val="FF0000"/>
                </a:solidFill>
              </a:rPr>
              <a:t> (в </a:t>
            </a:r>
            <a:r>
              <a:rPr lang="ru-RU" dirty="0" smtClean="0">
                <a:solidFill>
                  <a:srgbClr val="FF0000"/>
                </a:solidFill>
              </a:rPr>
              <a:t>динамике)</a:t>
            </a:r>
            <a:endParaRPr lang="ru-RU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u-RU" dirty="0">
                <a:solidFill>
                  <a:srgbClr val="FF0000"/>
                </a:solidFill>
              </a:rPr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878494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78304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>
                <a:solidFill>
                  <a:srgbClr val="FF0000"/>
                </a:solidFill>
              </a:rPr>
              <a:t>     </a:t>
            </a:r>
            <a:r>
              <a:rPr lang="ru-RU" sz="3200" b="1" dirty="0" smtClean="0">
                <a:solidFill>
                  <a:srgbClr val="FF0000"/>
                </a:solidFill>
              </a:rPr>
              <a:t>Критериями </a:t>
            </a:r>
            <a:r>
              <a:rPr lang="ru-RU" sz="3200" b="1" dirty="0">
                <a:solidFill>
                  <a:srgbClr val="FF0000"/>
                </a:solidFill>
              </a:rPr>
              <a:t>тяжести являются выраженность гипоксемии, наличие /отсутствие пневмонии и ДН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3772895"/>
              </p:ext>
            </p:extLst>
          </p:nvPr>
        </p:nvGraphicFramePr>
        <p:xfrm>
          <a:off x="972457" y="1538513"/>
          <a:ext cx="10381342" cy="52820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93391">
                  <a:extLst>
                    <a:ext uri="{9D8B030D-6E8A-4147-A177-3AD203B41FA5}">
                      <a16:colId xmlns:a16="http://schemas.microsoft.com/office/drawing/2014/main" val="3901985236"/>
                    </a:ext>
                  </a:extLst>
                </a:gridCol>
                <a:gridCol w="2337117">
                  <a:extLst>
                    <a:ext uri="{9D8B030D-6E8A-4147-A177-3AD203B41FA5}">
                      <a16:colId xmlns:a16="http://schemas.microsoft.com/office/drawing/2014/main" val="3026375835"/>
                    </a:ext>
                  </a:extLst>
                </a:gridCol>
                <a:gridCol w="2826204">
                  <a:extLst>
                    <a:ext uri="{9D8B030D-6E8A-4147-A177-3AD203B41FA5}">
                      <a16:colId xmlns:a16="http://schemas.microsoft.com/office/drawing/2014/main" val="228859487"/>
                    </a:ext>
                  </a:extLst>
                </a:gridCol>
                <a:gridCol w="3024630">
                  <a:extLst>
                    <a:ext uri="{9D8B030D-6E8A-4147-A177-3AD203B41FA5}">
                      <a16:colId xmlns:a16="http://schemas.microsoft.com/office/drawing/2014/main" val="2153907629"/>
                    </a:ext>
                  </a:extLst>
                </a:gridCol>
              </a:tblGrid>
              <a:tr h="182901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Критерии тяжести </a:t>
                      </a:r>
                      <a:r>
                        <a:rPr lang="en-US" sz="2000" dirty="0">
                          <a:effectLst/>
                        </a:rPr>
                        <a:t>COVID-19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bg1"/>
                          </a:solidFill>
                          <a:effectLst/>
                        </a:rPr>
                        <a:t>Легкая степень </a:t>
                      </a:r>
                      <a:r>
                        <a:rPr lang="ru-RU" sz="2000" dirty="0">
                          <a:solidFill>
                            <a:srgbClr val="FFFF00"/>
                          </a:solidFill>
                          <a:effectLst/>
                        </a:rPr>
                        <a:t>(клиника ОРВИ без пневмонии)</a:t>
                      </a:r>
                      <a:endParaRPr lang="ru-RU" sz="20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2000" dirty="0">
                          <a:solidFill>
                            <a:schemeClr val="bg1"/>
                          </a:solidFill>
                          <a:effectLst/>
                        </a:rPr>
                        <a:t>Среднетяжелая степень </a:t>
                      </a:r>
                      <a:r>
                        <a:rPr lang="ru-RU" sz="2000" dirty="0">
                          <a:solidFill>
                            <a:srgbClr val="FFFF00"/>
                          </a:solidFill>
                          <a:effectLst/>
                        </a:rPr>
                        <a:t>(клиника ОРВИ или пневмонии без выраженной дыхательной недостаточности)</a:t>
                      </a:r>
                      <a:endParaRPr lang="ru-RU" sz="20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bg1"/>
                          </a:solidFill>
                          <a:effectLst/>
                        </a:rPr>
                        <a:t>Тяжелая степень </a:t>
                      </a: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2000" dirty="0">
                          <a:solidFill>
                            <a:srgbClr val="FFFF00"/>
                          </a:solidFill>
                          <a:effectLst/>
                        </a:rPr>
                        <a:t>(клиника пневмонии с дыхательной недостаточностью)</a:t>
                      </a:r>
                      <a:endParaRPr lang="ru-RU" sz="20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45109786"/>
                  </a:ext>
                </a:extLst>
              </a:tr>
              <a:tr h="96331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Одышка 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Нет затруднения дыхания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Одышки при обычных (бытовых) нагрузках нет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Одышка при незначительной нагрузке или в покое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58875949"/>
                  </a:ext>
                </a:extLst>
              </a:tr>
              <a:tr h="64220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ЧДД 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ЧДД менее 2</a:t>
                      </a:r>
                      <a:r>
                        <a:rPr lang="ru-RU" sz="2000">
                          <a:effectLst/>
                        </a:rPr>
                        <a:t>4</a:t>
                      </a:r>
                      <a:r>
                        <a:rPr lang="en-US" sz="2000">
                          <a:effectLst/>
                        </a:rPr>
                        <a:t> в 1 мин.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ЧДД  </a:t>
                      </a:r>
                      <a:r>
                        <a:rPr lang="en-US" sz="2000" dirty="0" err="1">
                          <a:effectLst/>
                        </a:rPr>
                        <a:t>более</a:t>
                      </a:r>
                      <a:r>
                        <a:rPr lang="en-US" sz="2000" dirty="0">
                          <a:effectLst/>
                        </a:rPr>
                        <a:t> 24 в 1 </a:t>
                      </a:r>
                      <a:r>
                        <a:rPr lang="en-US" sz="2000" dirty="0" err="1">
                          <a:effectLst/>
                        </a:rPr>
                        <a:t>мин</a:t>
                      </a:r>
                      <a:r>
                        <a:rPr lang="ru-RU" sz="2000" dirty="0">
                          <a:effectLst/>
                        </a:rPr>
                        <a:t>.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ЧДД 30 в 1 мин и более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18869922"/>
                  </a:ext>
                </a:extLst>
              </a:tr>
              <a:tr h="60032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  SpO2 в покое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2000">
                          <a:effectLst/>
                        </a:rPr>
                        <a:t>SpO2  </a:t>
                      </a:r>
                      <a:r>
                        <a:rPr lang="en-US" sz="2000">
                          <a:effectLst/>
                        </a:rPr>
                        <a:t>&gt;</a:t>
                      </a:r>
                      <a:r>
                        <a:rPr lang="ru-RU" sz="2000">
                          <a:effectLst/>
                        </a:rPr>
                        <a:t> 95 %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 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2000">
                          <a:effectLst/>
                        </a:rPr>
                        <a:t> SpO2  &lt; 95 %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 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2000">
                          <a:effectLst/>
                        </a:rPr>
                        <a:t>SpO2  &lt; 93 %</a:t>
                      </a: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2000">
                          <a:effectLst/>
                        </a:rPr>
                        <a:t> 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73759265"/>
                  </a:ext>
                </a:extLst>
              </a:tr>
              <a:tr h="104514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2000">
                          <a:effectLst/>
                        </a:rPr>
                        <a:t>КТ легких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2000">
                          <a:effectLst/>
                        </a:rPr>
                        <a:t>отсутствие изменений на КТ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2000" dirty="0">
                          <a:effectLst/>
                        </a:rPr>
                        <a:t>КТ признаки пневмонии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2000" dirty="0">
                          <a:effectLst/>
                        </a:rPr>
                        <a:t>КТ признаки пневмонии, как правило &gt; 50 % поражения легких: 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574317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62740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1950298"/>
              </p:ext>
            </p:extLst>
          </p:nvPr>
        </p:nvGraphicFramePr>
        <p:xfrm>
          <a:off x="268247" y="1690688"/>
          <a:ext cx="10951296" cy="493112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79867">
                  <a:extLst>
                    <a:ext uri="{9D8B030D-6E8A-4147-A177-3AD203B41FA5}">
                      <a16:colId xmlns:a16="http://schemas.microsoft.com/office/drawing/2014/main" val="2893325391"/>
                    </a:ext>
                  </a:extLst>
                </a:gridCol>
                <a:gridCol w="2899375">
                  <a:extLst>
                    <a:ext uri="{9D8B030D-6E8A-4147-A177-3AD203B41FA5}">
                      <a16:colId xmlns:a16="http://schemas.microsoft.com/office/drawing/2014/main" val="2260919553"/>
                    </a:ext>
                  </a:extLst>
                </a:gridCol>
                <a:gridCol w="2981368">
                  <a:extLst>
                    <a:ext uri="{9D8B030D-6E8A-4147-A177-3AD203B41FA5}">
                      <a16:colId xmlns:a16="http://schemas.microsoft.com/office/drawing/2014/main" val="897877808"/>
                    </a:ext>
                  </a:extLst>
                </a:gridCol>
                <a:gridCol w="3190686">
                  <a:extLst>
                    <a:ext uri="{9D8B030D-6E8A-4147-A177-3AD203B41FA5}">
                      <a16:colId xmlns:a16="http://schemas.microsoft.com/office/drawing/2014/main" val="4279723225"/>
                    </a:ext>
                  </a:extLst>
                </a:gridCol>
              </a:tblGrid>
              <a:tr h="60867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Температура тела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069" marR="5806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нормальная или субфебрильная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069" marR="5806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повышение  температуры  тела (чаще фебрильная)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069" marR="5806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повышение температуры тела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  (чаще фебрильная)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069" marR="58069" marT="0" marB="0"/>
                </a:tc>
                <a:extLst>
                  <a:ext uri="{0D108BD9-81ED-4DB2-BD59-A6C34878D82A}">
                    <a16:rowId xmlns:a16="http://schemas.microsoft.com/office/drawing/2014/main" val="2620517752"/>
                  </a:ext>
                </a:extLst>
              </a:tr>
              <a:tr h="176426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Симптомы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069" marR="5806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Легкие 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катаральные явления (боль в горле, заложенность носа, кашель) 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069" marR="5806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1600" dirty="0">
                          <a:effectLst/>
                        </a:rPr>
                        <a:t> Симптомы интоксикации (головная боль, недомогание, мышечные боли, снижение аппетита), малопродуктивный кашель; катаральные симптомы</a:t>
                      </a: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1600" dirty="0">
                          <a:effectLst/>
                        </a:rPr>
                        <a:t> 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069" marR="58069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1600">
                          <a:effectLst/>
                        </a:rPr>
                        <a:t>малопродуктивный кашель; одышка или чувство стеснения в груди </a:t>
                      </a: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1600">
                          <a:effectLst/>
                        </a:rPr>
                        <a:t> симптомы интоксикации (головная боль, ломота во всем теле, бессонница,  анорексия, тошнота, рвота); 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069" marR="58069" marT="0" marB="0"/>
                </a:tc>
                <a:extLst>
                  <a:ext uri="{0D108BD9-81ED-4DB2-BD59-A6C34878D82A}">
                    <a16:rowId xmlns:a16="http://schemas.microsoft.com/office/drawing/2014/main" val="3969673798"/>
                  </a:ext>
                </a:extLst>
              </a:tr>
              <a:tr h="84663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ЧСС 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069" marR="5806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ЧСС в пределах 60-80 уд/мин у детей старше 5 лет и взрослых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069" marR="5806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ЧСС 90–120 уд/мин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069" marR="5806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ЧСС более 120 уд/мин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069" marR="58069" marT="0" marB="0"/>
                </a:tc>
                <a:extLst>
                  <a:ext uri="{0D108BD9-81ED-4DB2-BD59-A6C34878D82A}">
                    <a16:rowId xmlns:a16="http://schemas.microsoft.com/office/drawing/2014/main" val="390193995"/>
                  </a:ext>
                </a:extLst>
              </a:tr>
              <a:tr h="171155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1600" dirty="0">
                          <a:effectLst/>
                        </a:rPr>
                        <a:t>показатели гемограммы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069" marR="5806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содержание лейкоцитов, нейтрофилов, тромбоцитов в пределах референтных значений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069" marR="5806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лейкопения </a:t>
                      </a:r>
                      <a:r>
                        <a:rPr lang="ru-RU" sz="1600" dirty="0" err="1">
                          <a:effectLst/>
                        </a:rPr>
                        <a:t>лимфопения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069" marR="5806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лейкопения </a:t>
                      </a:r>
                      <a:r>
                        <a:rPr lang="ru-RU" sz="1600" dirty="0" err="1">
                          <a:effectLst/>
                        </a:rPr>
                        <a:t>лимфопения</a:t>
                      </a:r>
                      <a:r>
                        <a:rPr lang="ru-RU" sz="1600" dirty="0">
                          <a:effectLst/>
                        </a:rPr>
                        <a:t>  </a:t>
                      </a:r>
                      <a:r>
                        <a:rPr lang="ru-RU" sz="1600" dirty="0" err="1">
                          <a:effectLst/>
                        </a:rPr>
                        <a:t>анэозинофилия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069" marR="58069" marT="0" marB="0"/>
                </a:tc>
                <a:extLst>
                  <a:ext uri="{0D108BD9-81ED-4DB2-BD59-A6C34878D82A}">
                    <a16:rowId xmlns:a16="http://schemas.microsoft.com/office/drawing/2014/main" val="897411602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494088" y="182562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2162629" y="377371"/>
            <a:ext cx="9191170" cy="1313317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rgbClr val="FF0000"/>
                </a:solidFill>
              </a:rPr>
              <a:t>При отсутствии признаков пневмонии тяжесть  заболевания определяется степенью выраженности интоксикации и катарального синдрома:</a:t>
            </a: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sz="3200" b="1" i="1" dirty="0"/>
          </a:p>
        </p:txBody>
      </p:sp>
    </p:spTree>
    <p:extLst>
      <p:ext uri="{BB962C8B-B14F-4D97-AF65-F5344CB8AC3E}">
        <p14:creationId xmlns:p14="http://schemas.microsoft.com/office/powerpoint/2010/main" val="10474859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8856" y="275772"/>
            <a:ext cx="10541001" cy="1291772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rgbClr val="FF0000"/>
                </a:solidFill>
              </a:rPr>
              <a:t>Критерии степени тяжести COVID-19 у детей до 5 лет (критериями тяжести являются наличие /отсутствие пневмонии и ДН) </a:t>
            </a:r>
            <a:endParaRPr lang="ru-RU" sz="3200" dirty="0">
              <a:solidFill>
                <a:srgbClr val="FF0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5736236"/>
              </p:ext>
            </p:extLst>
          </p:nvPr>
        </p:nvGraphicFramePr>
        <p:xfrm>
          <a:off x="1698170" y="1712687"/>
          <a:ext cx="9390742" cy="526165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87329">
                  <a:extLst>
                    <a:ext uri="{9D8B030D-6E8A-4147-A177-3AD203B41FA5}">
                      <a16:colId xmlns:a16="http://schemas.microsoft.com/office/drawing/2014/main" val="3513676392"/>
                    </a:ext>
                  </a:extLst>
                </a:gridCol>
                <a:gridCol w="1857811">
                  <a:extLst>
                    <a:ext uri="{9D8B030D-6E8A-4147-A177-3AD203B41FA5}">
                      <a16:colId xmlns:a16="http://schemas.microsoft.com/office/drawing/2014/main" val="2527687383"/>
                    </a:ext>
                  </a:extLst>
                </a:gridCol>
                <a:gridCol w="2955650">
                  <a:extLst>
                    <a:ext uri="{9D8B030D-6E8A-4147-A177-3AD203B41FA5}">
                      <a16:colId xmlns:a16="http://schemas.microsoft.com/office/drawing/2014/main" val="3702108980"/>
                    </a:ext>
                  </a:extLst>
                </a:gridCol>
                <a:gridCol w="2989952">
                  <a:extLst>
                    <a:ext uri="{9D8B030D-6E8A-4147-A177-3AD203B41FA5}">
                      <a16:colId xmlns:a16="http://schemas.microsoft.com/office/drawing/2014/main" val="1957369178"/>
                    </a:ext>
                  </a:extLst>
                </a:gridCol>
              </a:tblGrid>
              <a:tr h="64680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Критерии тяжести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Легкая степень 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Среднетяжелая степень 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Тяжелая степень 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44758429"/>
                  </a:ext>
                </a:extLst>
              </a:tr>
              <a:tr h="228874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ЧДД   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ЧДД в пределах возрастной нормы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 ЧДД в пределах возрастной нормы или </a:t>
                      </a:r>
                      <a:r>
                        <a:rPr lang="ru-RU" sz="1800" dirty="0" err="1">
                          <a:effectLst/>
                        </a:rPr>
                        <a:t>тахипноэ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возраст до 2 </a:t>
                      </a:r>
                      <a:r>
                        <a:rPr lang="ru-RU" sz="1800" dirty="0" err="1">
                          <a:effectLst/>
                        </a:rPr>
                        <a:t>меc</a:t>
                      </a:r>
                      <a:r>
                        <a:rPr lang="ru-RU" sz="1800" dirty="0">
                          <a:effectLst/>
                        </a:rPr>
                        <a:t>. -  </a:t>
                      </a:r>
                      <a:r>
                        <a:rPr lang="kk-KZ" sz="1800" dirty="0">
                          <a:effectLst/>
                        </a:rPr>
                        <a:t>6</a:t>
                      </a:r>
                      <a:r>
                        <a:rPr lang="ru-RU" sz="1800" dirty="0">
                          <a:effectLst/>
                        </a:rPr>
                        <a:t>0 и более;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от 2 до 12 мес. - </a:t>
                      </a:r>
                      <a:r>
                        <a:rPr lang="kk-KZ" sz="1800" dirty="0">
                          <a:effectLst/>
                        </a:rPr>
                        <a:t>5</a:t>
                      </a:r>
                      <a:r>
                        <a:rPr lang="ru-RU" sz="1800" dirty="0">
                          <a:effectLst/>
                        </a:rPr>
                        <a:t>0 и более;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от 12 </a:t>
                      </a:r>
                      <a:r>
                        <a:rPr lang="ru-RU" sz="1800" dirty="0" err="1">
                          <a:effectLst/>
                        </a:rPr>
                        <a:t>меc</a:t>
                      </a:r>
                      <a:r>
                        <a:rPr lang="ru-RU" sz="1800" dirty="0">
                          <a:effectLst/>
                        </a:rPr>
                        <a:t>. до 5 лет - </a:t>
                      </a:r>
                      <a:r>
                        <a:rPr lang="kk-KZ" sz="1800" dirty="0">
                          <a:effectLst/>
                        </a:rPr>
                        <a:t>4</a:t>
                      </a:r>
                      <a:r>
                        <a:rPr lang="ru-RU" sz="1800" dirty="0">
                          <a:effectLst/>
                        </a:rPr>
                        <a:t>0 и более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</a:rPr>
                        <a:t>Выраженное тахипноэ: ЧДД в мин. до 2 мес.-  70 и более; от 2 до 12 мес. - 60 и более; от 12 мес. до 5 лет - 50 и более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31036363"/>
                  </a:ext>
                </a:extLst>
              </a:tr>
              <a:tr h="60461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1800">
                          <a:effectLst/>
                        </a:rPr>
                        <a:t>SpO2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  &gt; 95 %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1800" dirty="0">
                          <a:effectLst/>
                        </a:rPr>
                        <a:t> &lt; 95 %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1800">
                          <a:effectLst/>
                        </a:rPr>
                        <a:t>  &lt; 93%</a:t>
                      </a: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53328479"/>
                  </a:ext>
                </a:extLst>
              </a:tr>
              <a:tr h="172149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1800">
                          <a:effectLst/>
                        </a:rPr>
                        <a:t>  КТ-ОГК</a:t>
                      </a: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1800">
                          <a:effectLst/>
                        </a:rPr>
                        <a:t>отсутствуют признаки визуализации пневмонии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1800" dirty="0">
                          <a:effectLst/>
                        </a:rPr>
                        <a:t>признаки пневмонии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1800" dirty="0">
                          <a:effectLst/>
                        </a:rPr>
                        <a:t> прогрессирование поражения &gt; 50% в течение 24-48 часов при</a:t>
                      </a: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1800" dirty="0">
                          <a:effectLst/>
                        </a:rPr>
                        <a:t>визуализации легких	</a:t>
                      </a: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829795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0374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640048474"/>
              </p:ext>
            </p:extLst>
          </p:nvPr>
        </p:nvGraphicFramePr>
        <p:xfrm>
          <a:off x="1" y="1175657"/>
          <a:ext cx="12191997" cy="54283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08434">
                  <a:extLst>
                    <a:ext uri="{9D8B030D-6E8A-4147-A177-3AD203B41FA5}">
                      <a16:colId xmlns:a16="http://schemas.microsoft.com/office/drawing/2014/main" val="3480165217"/>
                    </a:ext>
                  </a:extLst>
                </a:gridCol>
                <a:gridCol w="2456140">
                  <a:extLst>
                    <a:ext uri="{9D8B030D-6E8A-4147-A177-3AD203B41FA5}">
                      <a16:colId xmlns:a16="http://schemas.microsoft.com/office/drawing/2014/main" val="498758020"/>
                    </a:ext>
                  </a:extLst>
                </a:gridCol>
                <a:gridCol w="2974694">
                  <a:extLst>
                    <a:ext uri="{9D8B030D-6E8A-4147-A177-3AD203B41FA5}">
                      <a16:colId xmlns:a16="http://schemas.microsoft.com/office/drawing/2014/main" val="3567713746"/>
                    </a:ext>
                  </a:extLst>
                </a:gridCol>
                <a:gridCol w="5052729">
                  <a:extLst>
                    <a:ext uri="{9D8B030D-6E8A-4147-A177-3AD203B41FA5}">
                      <a16:colId xmlns:a16="http://schemas.microsoft.com/office/drawing/2014/main" val="2335244111"/>
                    </a:ext>
                  </a:extLst>
                </a:gridCol>
              </a:tblGrid>
              <a:tr h="49357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Температуры тела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201" marR="4520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нормальная или субфебрильная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201" marR="4520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 повышение температура тела (чаще в пределах 38,</a:t>
                      </a:r>
                      <a:r>
                        <a:rPr lang="kk-KZ" sz="1400">
                          <a:effectLst/>
                        </a:rPr>
                        <a:t>1</a:t>
                      </a:r>
                      <a:r>
                        <a:rPr lang="ru-RU" sz="1400">
                          <a:effectLst/>
                        </a:rPr>
                        <a:t>–39°С) 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201" marR="45201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1400" dirty="0">
                          <a:effectLst/>
                        </a:rPr>
                        <a:t>повышение температуры тела  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 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201" marR="45201" marT="0" marB="0"/>
                </a:tc>
                <a:extLst>
                  <a:ext uri="{0D108BD9-81ED-4DB2-BD59-A6C34878D82A}">
                    <a16:rowId xmlns:a16="http://schemas.microsoft.com/office/drawing/2014/main" val="875871176"/>
                  </a:ext>
                </a:extLst>
              </a:tr>
              <a:tr h="177741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 Симптомы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201" marR="45201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1600">
                          <a:effectLst/>
                        </a:rPr>
                        <a:t>легкие катаральные явления (боль в горле, заложенность носа, кашель, гиперемия задней стенки</a:t>
                      </a:r>
                      <a:r>
                        <a:rPr lang="ru-RU" sz="1600" spc="-55">
                          <a:effectLst/>
                        </a:rPr>
                        <a:t> </a:t>
                      </a:r>
                      <a:r>
                        <a:rPr lang="ru-RU" sz="1600">
                          <a:effectLst/>
                        </a:rPr>
                        <a:t>глотки)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201" marR="45201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1600" dirty="0">
                          <a:effectLst/>
                        </a:rPr>
                        <a:t>симптомы интоксикации (</a:t>
                      </a:r>
                      <a:r>
                        <a:rPr lang="kk-KZ" sz="1600" dirty="0">
                          <a:effectLst/>
                        </a:rPr>
                        <a:t>беспокойство</a:t>
                      </a:r>
                      <a:r>
                        <a:rPr lang="ru-RU" sz="1600" dirty="0">
                          <a:effectLst/>
                        </a:rPr>
                        <a:t>, общая слабость,  снижение аппетита) умеренные катаральные явления (боль в горле, заложенность носа, кашель)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201" marR="45201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1600">
                          <a:effectLst/>
                        </a:rPr>
                        <a:t>выраженные симптомы интоксикации (</a:t>
                      </a:r>
                      <a:r>
                        <a:rPr lang="kk-KZ" sz="1600">
                          <a:effectLst/>
                        </a:rPr>
                        <a:t>выраженное беспокойство</a:t>
                      </a:r>
                      <a:r>
                        <a:rPr lang="ru-RU" sz="1600">
                          <a:effectLst/>
                        </a:rPr>
                        <a:t>, выраженная слабость,</a:t>
                      </a:r>
                      <a:r>
                        <a:rPr lang="kk-KZ" sz="1600">
                          <a:effectLst/>
                        </a:rPr>
                        <a:t> вялость, нарушение сна</a:t>
                      </a:r>
                      <a:r>
                        <a:rPr lang="ru-RU" sz="1600">
                          <a:effectLst/>
                        </a:rPr>
                        <a:t>, отказ от еды и питья тошнота, рвота), </a:t>
                      </a: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1600">
                          <a:effectLst/>
                        </a:rPr>
                        <a:t>кашель, одышка или затрудненное дыхание, цианоз, участие вспомогательных мышц в акте дыхания, втяжение межреберных промежутков 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201" marR="45201" marT="0" marB="0"/>
                </a:tc>
                <a:extLst>
                  <a:ext uri="{0D108BD9-81ED-4DB2-BD59-A6C34878D82A}">
                    <a16:rowId xmlns:a16="http://schemas.microsoft.com/office/drawing/2014/main" val="1638455209"/>
                  </a:ext>
                </a:extLst>
              </a:tr>
              <a:tr h="198611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ЧСС 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201" marR="4520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ЧСС в пределах возрастной нормы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201" marR="45201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kk-KZ" sz="1600">
                          <a:effectLst/>
                        </a:rPr>
                        <a:t>Умеренная </a:t>
                      </a:r>
                      <a:r>
                        <a:rPr lang="ru-RU" sz="1600">
                          <a:effectLst/>
                        </a:rPr>
                        <a:t>тахикардия</a:t>
                      </a:r>
                      <a:r>
                        <a:rPr lang="kk-KZ" sz="1600">
                          <a:effectLst/>
                        </a:rPr>
                        <a:t>, </a:t>
                      </a:r>
                      <a:r>
                        <a:rPr lang="ru-RU" sz="1600">
                          <a:effectLst/>
                        </a:rPr>
                        <a:t>возраст 1-6 мес.более  1</a:t>
                      </a:r>
                      <a:r>
                        <a:rPr lang="kk-KZ" sz="1600">
                          <a:effectLst/>
                        </a:rPr>
                        <a:t>5</a:t>
                      </a:r>
                      <a:r>
                        <a:rPr lang="ru-RU" sz="1600">
                          <a:effectLst/>
                        </a:rPr>
                        <a:t>0-</a:t>
                      </a:r>
                      <a:r>
                        <a:rPr lang="kk-KZ" sz="1600">
                          <a:effectLst/>
                        </a:rPr>
                        <a:t>160</a:t>
                      </a:r>
                      <a:r>
                        <a:rPr lang="ru-RU" sz="1600">
                          <a:effectLst/>
                        </a:rPr>
                        <a:t> уд. в мин., </a:t>
                      </a: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1600">
                          <a:effectLst/>
                        </a:rPr>
                        <a:t>6-12мес. Более 1</a:t>
                      </a:r>
                      <a:r>
                        <a:rPr lang="kk-KZ" sz="1600">
                          <a:effectLst/>
                        </a:rPr>
                        <a:t>3</a:t>
                      </a:r>
                      <a:r>
                        <a:rPr lang="ru-RU" sz="1600">
                          <a:effectLst/>
                        </a:rPr>
                        <a:t>0-1</a:t>
                      </a:r>
                      <a:r>
                        <a:rPr lang="kk-KZ" sz="1600">
                          <a:effectLst/>
                        </a:rPr>
                        <a:t>4</a:t>
                      </a:r>
                      <a:r>
                        <a:rPr lang="ru-RU" sz="1600">
                          <a:effectLst/>
                        </a:rPr>
                        <a:t>0 уд. в  </a:t>
                      </a: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1600">
                          <a:effectLst/>
                        </a:rPr>
                        <a:t>1-2 года более 1</a:t>
                      </a:r>
                      <a:r>
                        <a:rPr lang="kk-KZ" sz="1600">
                          <a:effectLst/>
                        </a:rPr>
                        <a:t>20</a:t>
                      </a:r>
                      <a:r>
                        <a:rPr lang="ru-RU" sz="1600">
                          <a:effectLst/>
                        </a:rPr>
                        <a:t>-1</a:t>
                      </a:r>
                      <a:r>
                        <a:rPr lang="kk-KZ" sz="1600">
                          <a:effectLst/>
                        </a:rPr>
                        <a:t>3</a:t>
                      </a:r>
                      <a:r>
                        <a:rPr lang="ru-RU" sz="1600">
                          <a:effectLst/>
                        </a:rPr>
                        <a:t>0 уд. в мин., </a:t>
                      </a: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1600">
                          <a:effectLst/>
                        </a:rPr>
                        <a:t>3-4 года более 110</a:t>
                      </a:r>
                      <a:r>
                        <a:rPr lang="kk-KZ" sz="1600">
                          <a:effectLst/>
                        </a:rPr>
                        <a:t>-120</a:t>
                      </a:r>
                      <a:r>
                        <a:rPr lang="ru-RU" sz="1600">
                          <a:effectLst/>
                        </a:rPr>
                        <a:t> уд. в мин.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201" marR="45201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kk-KZ" sz="1600">
                          <a:effectLst/>
                        </a:rPr>
                        <a:t>Выраженная тахикардия, </a:t>
                      </a:r>
                      <a:r>
                        <a:rPr lang="ru-RU" sz="1600">
                          <a:effectLst/>
                        </a:rPr>
                        <a:t>возраст 1-6 мес.- более 170 уд. в мин.,</a:t>
                      </a: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1600">
                          <a:effectLst/>
                        </a:rPr>
                        <a:t>6-12 мес.- более </a:t>
                      </a:r>
                      <a:r>
                        <a:rPr lang="kk-KZ" sz="1600">
                          <a:effectLst/>
                        </a:rPr>
                        <a:t>15</a:t>
                      </a:r>
                      <a:r>
                        <a:rPr lang="ru-RU" sz="1600">
                          <a:effectLst/>
                        </a:rPr>
                        <a:t>0 уд. в мин.,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1-2 года -более </a:t>
                      </a:r>
                      <a:r>
                        <a:rPr lang="kk-KZ" sz="1600">
                          <a:effectLst/>
                        </a:rPr>
                        <a:t>140</a:t>
                      </a:r>
                      <a:r>
                        <a:rPr lang="ru-RU" sz="1600">
                          <a:effectLst/>
                        </a:rPr>
                        <a:t> уд. в мин.,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3-4 года- более </a:t>
                      </a:r>
                      <a:r>
                        <a:rPr lang="kk-KZ" sz="1600">
                          <a:effectLst/>
                        </a:rPr>
                        <a:t>130</a:t>
                      </a:r>
                      <a:r>
                        <a:rPr lang="ru-RU" sz="1600">
                          <a:effectLst/>
                        </a:rPr>
                        <a:t> уд. в мин.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201" marR="45201" marT="0" marB="0"/>
                </a:tc>
                <a:extLst>
                  <a:ext uri="{0D108BD9-81ED-4DB2-BD59-A6C34878D82A}">
                    <a16:rowId xmlns:a16="http://schemas.microsoft.com/office/drawing/2014/main" val="1178681194"/>
                  </a:ext>
                </a:extLst>
              </a:tr>
              <a:tr h="117123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1600">
                          <a:effectLst/>
                        </a:rPr>
                        <a:t>показатели гемограммы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201" marR="4520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содержание лейкоцитов, нейтрофилов, тромбоцитов в пределах </a:t>
                      </a:r>
                      <a:r>
                        <a:rPr lang="ru-RU" sz="1600" dirty="0" err="1">
                          <a:effectLst/>
                        </a:rPr>
                        <a:t>референтных</a:t>
                      </a:r>
                      <a:r>
                        <a:rPr lang="ru-RU" sz="1600" dirty="0">
                          <a:effectLst/>
                        </a:rPr>
                        <a:t> значений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201" marR="45201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Лейкоциты в пределах  нормы или лейкопения, </a:t>
                      </a:r>
                      <a:r>
                        <a:rPr lang="ru-RU" sz="1600" dirty="0" err="1">
                          <a:effectLst/>
                        </a:rPr>
                        <a:t>лимфопения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201" marR="45201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1600" dirty="0">
                          <a:effectLst/>
                        </a:rPr>
                        <a:t>лейкопения, </a:t>
                      </a:r>
                      <a:r>
                        <a:rPr lang="ru-RU" sz="1600" dirty="0" err="1">
                          <a:effectLst/>
                        </a:rPr>
                        <a:t>лимфопения</a:t>
                      </a:r>
                      <a:r>
                        <a:rPr lang="ru-RU" sz="1600" dirty="0">
                          <a:effectLst/>
                        </a:rPr>
                        <a:t>,  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5201" marR="45201" marT="0" marB="0"/>
                </a:tc>
                <a:extLst>
                  <a:ext uri="{0D108BD9-81ED-4DB2-BD59-A6C34878D82A}">
                    <a16:rowId xmlns:a16="http://schemas.microsoft.com/office/drawing/2014/main" val="39782348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1945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67542" y="365126"/>
            <a:ext cx="9786257" cy="1129846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>
                <a:solidFill>
                  <a:schemeClr val="accent1"/>
                </a:solidFill>
              </a:rPr>
              <a:t>Лабораторные исследования </a:t>
            </a:r>
            <a:endParaRPr lang="ru-RU" sz="3600" dirty="0">
              <a:solidFill>
                <a:schemeClr val="accent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5314" y="1494972"/>
            <a:ext cx="10319656" cy="4978399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ru-RU" b="1" dirty="0"/>
              <a:t>общий анализ крови – </a:t>
            </a:r>
            <a:r>
              <a:rPr lang="ru-RU" dirty="0"/>
              <a:t>с определением уровня</a:t>
            </a:r>
            <a:r>
              <a:rPr lang="ru-RU" b="1" dirty="0"/>
              <a:t> </a:t>
            </a:r>
            <a:r>
              <a:rPr lang="ru-RU" dirty="0"/>
              <a:t>эритроцитов, гематокрита, лейкоцитов, тромбоцитов, лейкоцитарной формулы (чем тяжелее течение, тем </a:t>
            </a:r>
            <a:r>
              <a:rPr lang="ru-RU" dirty="0" err="1"/>
              <a:t>выраженнее</a:t>
            </a:r>
            <a:r>
              <a:rPr lang="ru-RU" dirty="0"/>
              <a:t> изменения): лейкопения, </a:t>
            </a:r>
            <a:r>
              <a:rPr lang="ru-RU" dirty="0" err="1"/>
              <a:t>лимфопения</a:t>
            </a:r>
            <a:r>
              <a:rPr lang="ru-RU" dirty="0"/>
              <a:t>, </a:t>
            </a:r>
            <a:r>
              <a:rPr lang="ru-RU" dirty="0" err="1"/>
              <a:t>анэозинофилия</a:t>
            </a:r>
            <a:r>
              <a:rPr lang="ru-RU" dirty="0"/>
              <a:t>;  в случае присоединения бактериальной суперинфекции; лейкоцитоз и/или «сдвиг формулы влево»;</a:t>
            </a:r>
          </a:p>
          <a:p>
            <a:pPr lvl="0"/>
            <a:r>
              <a:rPr lang="ru-RU" b="1" dirty="0"/>
              <a:t>биохимический анализ крови</a:t>
            </a:r>
            <a:r>
              <a:rPr lang="ru-RU" dirty="0"/>
              <a:t>: электролиты, АЛТ, АСТ, билирубин, глюкоза, общий белок, альбумин, мочевина, </a:t>
            </a:r>
            <a:r>
              <a:rPr lang="ru-RU" dirty="0" err="1"/>
              <a:t>креатинин</a:t>
            </a:r>
            <a:r>
              <a:rPr lang="ru-RU" dirty="0"/>
              <a:t>, остаточной азот, </a:t>
            </a:r>
            <a:r>
              <a:rPr lang="ru-RU" dirty="0" err="1" smtClean="0">
                <a:solidFill>
                  <a:srgbClr val="FF0000"/>
                </a:solidFill>
              </a:rPr>
              <a:t>лактатдегидрогеназа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/>
              <a:t>(при тяжелом течении отмечается повышение уровня  АЛТ, АСТ, ЛДГ, снижение  содержания общего белка и альбумина). </a:t>
            </a:r>
            <a:r>
              <a:rPr lang="ru-RU" dirty="0">
                <a:solidFill>
                  <a:srgbClr val="FF0000"/>
                </a:solidFill>
              </a:rPr>
              <a:t>Биохимический анализ крови не дает какой-либо специфической информации, но обнаруживаемые отклонения могут указывать на наличие органной дисфункции, декомпенсацию сопутствующих заболеваний и развитие осложнений, имеют определенное прогностическое значение, оказывают влияние на выбор лекарственных средств и/или режим их дозирования</a:t>
            </a:r>
          </a:p>
          <a:p>
            <a:pPr lvl="0"/>
            <a:r>
              <a:rPr lang="ru-RU" b="1" dirty="0"/>
              <a:t>исследование уровня С-реактивного белка в сыворотке крови (по показаниям)</a:t>
            </a:r>
            <a:r>
              <a:rPr lang="ru-RU" dirty="0"/>
              <a:t>: уровень СРБ коррелирует с тяжестью течения, распространенностью воспалительной инфильтрации и прогнозом при пневмонии, показание для назначения и оценки эффективности антибактериальной терапии; необходим для ежедневного мониторинга при тяжелом течении пневмонии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76152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1370" y="365125"/>
            <a:ext cx="9452429" cy="970189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chemeClr val="accent1"/>
                </a:solidFill>
              </a:rPr>
              <a:t>Лабораторные исследования 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2514" y="1415143"/>
            <a:ext cx="10831285" cy="5384800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ru-RU" b="1" dirty="0"/>
              <a:t>исследование газов артериальной крови с определением PaO</a:t>
            </a:r>
            <a:r>
              <a:rPr lang="ru-RU" b="1" baseline="-25000" dirty="0"/>
              <a:t>2</a:t>
            </a:r>
            <a:r>
              <a:rPr lang="ru-RU" b="1" dirty="0"/>
              <a:t>, PaCO</a:t>
            </a:r>
            <a:r>
              <a:rPr lang="ru-RU" b="1" baseline="-25000" dirty="0"/>
              <a:t>2</a:t>
            </a:r>
            <a:r>
              <a:rPr lang="ru-RU" b="1" dirty="0"/>
              <a:t>, </a:t>
            </a:r>
            <a:r>
              <a:rPr lang="ru-RU" b="1" dirty="0" err="1"/>
              <a:t>pH</a:t>
            </a:r>
            <a:r>
              <a:rPr lang="ru-RU" b="1" dirty="0"/>
              <a:t>, бикарбонатов, </a:t>
            </a:r>
            <a:r>
              <a:rPr lang="ru-RU" b="1" dirty="0" err="1"/>
              <a:t>лактата</a:t>
            </a:r>
            <a:r>
              <a:rPr lang="ru-RU" dirty="0"/>
              <a:t> проводится госпитализированным пациентам  с признаками ОДН (SрO</a:t>
            </a:r>
            <a:r>
              <a:rPr lang="ru-RU" baseline="-25000" dirty="0"/>
              <a:t>2</a:t>
            </a:r>
            <a:r>
              <a:rPr lang="ru-RU" dirty="0"/>
              <a:t> менее 92</a:t>
            </a:r>
            <a:r>
              <a:rPr lang="ru-RU" strike="sngStrike" dirty="0"/>
              <a:t> </a:t>
            </a:r>
            <a:r>
              <a:rPr lang="ru-RU" dirty="0"/>
              <a:t>% по данным </a:t>
            </a:r>
            <a:r>
              <a:rPr lang="ru-RU" dirty="0" err="1"/>
              <a:t>пульсоксиметрии</a:t>
            </a:r>
            <a:r>
              <a:rPr lang="ru-RU" dirty="0"/>
              <a:t> без кислородной поддержки, учитывается снижение SрO</a:t>
            </a:r>
            <a:r>
              <a:rPr lang="ru-RU" baseline="-25000" dirty="0"/>
              <a:t>2</a:t>
            </a:r>
            <a:r>
              <a:rPr lang="ru-RU" dirty="0"/>
              <a:t> при незначительных нагрузках: ходьба по комнате, смена положения тела в кровати, разговор);</a:t>
            </a:r>
          </a:p>
          <a:p>
            <a:pPr lvl="0"/>
            <a:r>
              <a:rPr lang="ru-RU" b="1" dirty="0"/>
              <a:t>выполнение </a:t>
            </a:r>
            <a:r>
              <a:rPr lang="ru-RU" b="1" dirty="0" err="1"/>
              <a:t>коагулограммы</a:t>
            </a:r>
            <a:r>
              <a:rPr lang="ru-RU" b="1" dirty="0"/>
              <a:t> с определением ПВ, МНО и АЧТВ (</a:t>
            </a:r>
            <a:r>
              <a:rPr lang="ru-RU" dirty="0"/>
              <a:t>по показаниям</a:t>
            </a:r>
            <a:r>
              <a:rPr lang="ru-RU" b="1" dirty="0"/>
              <a:t> </a:t>
            </a:r>
            <a:r>
              <a:rPr lang="ru-RU" dirty="0"/>
              <a:t>рекомендуется пациентам с признаками ДН)</a:t>
            </a:r>
          </a:p>
          <a:p>
            <a:pPr lvl="0"/>
            <a:r>
              <a:rPr lang="ru-RU" b="1" dirty="0"/>
              <a:t>определение кетоновых тел в моче</a:t>
            </a:r>
            <a:r>
              <a:rPr lang="ru-RU" dirty="0"/>
              <a:t> (у больных с СД)</a:t>
            </a:r>
          </a:p>
          <a:p>
            <a:pPr lvl="0"/>
            <a:r>
              <a:rPr lang="ru-RU" b="1" dirty="0"/>
              <a:t>посев крови на стерильность и </a:t>
            </a:r>
            <a:r>
              <a:rPr lang="ru-RU" b="1" dirty="0" err="1"/>
              <a:t>гемокультуру</a:t>
            </a:r>
            <a:r>
              <a:rPr lang="ru-RU" dirty="0"/>
              <a:t> (при подозрении на сепсис)</a:t>
            </a:r>
          </a:p>
          <a:p>
            <a:pPr lvl="0"/>
            <a:r>
              <a:rPr lang="ru-RU" b="1" dirty="0"/>
              <a:t>посев мокроты, мазка из зева, мочи </a:t>
            </a:r>
            <a:r>
              <a:rPr lang="ru-RU" b="1" dirty="0" smtClean="0"/>
              <a:t>на флору </a:t>
            </a:r>
            <a:r>
              <a:rPr lang="ru-RU" dirty="0" smtClean="0"/>
              <a:t>(при </a:t>
            </a:r>
            <a:r>
              <a:rPr lang="ru-RU" dirty="0"/>
              <a:t>подозрении на бактериальную микст-инфекцию)</a:t>
            </a:r>
          </a:p>
          <a:p>
            <a:pPr lvl="0"/>
            <a:r>
              <a:rPr lang="ru-RU" b="1" dirty="0" err="1">
                <a:solidFill>
                  <a:srgbClr val="FF0000"/>
                </a:solidFill>
              </a:rPr>
              <a:t>прокальцитонин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/>
              <a:t>для дифференциальной диагностики с бактериальной этиологией пневмонии, сепсисом (повышается). При </a:t>
            </a:r>
            <a:r>
              <a:rPr lang="ru-RU" dirty="0" err="1"/>
              <a:t>коронавирусной</a:t>
            </a:r>
            <a:r>
              <a:rPr lang="ru-RU" dirty="0"/>
              <a:t> инфекции </a:t>
            </a:r>
            <a:r>
              <a:rPr lang="ru-RU" dirty="0" err="1"/>
              <a:t>прокальцитонин</a:t>
            </a:r>
            <a:r>
              <a:rPr lang="ru-RU" dirty="0"/>
              <a:t> не повышается, при тяжелом течении – снижается. </a:t>
            </a:r>
          </a:p>
          <a:p>
            <a:r>
              <a:rPr lang="ru-RU" b="1" dirty="0">
                <a:solidFill>
                  <a:srgbClr val="FF0000"/>
                </a:solidFill>
              </a:rPr>
              <a:t>Д-</a:t>
            </a:r>
            <a:r>
              <a:rPr lang="ru-RU" b="1" dirty="0" err="1">
                <a:solidFill>
                  <a:srgbClr val="FF0000"/>
                </a:solidFill>
              </a:rPr>
              <a:t>димер</a:t>
            </a:r>
            <a:r>
              <a:rPr lang="ru-RU" b="1" dirty="0">
                <a:solidFill>
                  <a:srgbClr val="FF0000"/>
                </a:solidFill>
              </a:rPr>
              <a:t>, </a:t>
            </a:r>
            <a:r>
              <a:rPr lang="ru-RU" b="1" dirty="0" err="1">
                <a:solidFill>
                  <a:srgbClr val="FF0000"/>
                </a:solidFill>
              </a:rPr>
              <a:t>креатинфосфокиназа</a:t>
            </a:r>
            <a:r>
              <a:rPr lang="ru-RU" b="1" dirty="0">
                <a:solidFill>
                  <a:srgbClr val="FF0000"/>
                </a:solidFill>
              </a:rPr>
              <a:t>, </a:t>
            </a:r>
            <a:r>
              <a:rPr lang="ru-RU" b="1" dirty="0" err="1">
                <a:solidFill>
                  <a:srgbClr val="FF0000"/>
                </a:solidFill>
              </a:rPr>
              <a:t>тропонин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/>
              <a:t>повышение при тяжелом течении, особенно  у лиц старшего возраста, пациентов с </a:t>
            </a:r>
            <a:r>
              <a:rPr lang="ru-RU" dirty="0" err="1"/>
              <a:t>коморбидностью</a:t>
            </a:r>
            <a:r>
              <a:rPr lang="ru-RU" dirty="0"/>
              <a:t>, при прогрессировании заболевания, свидетельствует о неблагоприятном прогнозе, риске коронарного события</a:t>
            </a:r>
          </a:p>
        </p:txBody>
      </p:sp>
    </p:spTree>
    <p:extLst>
      <p:ext uri="{BB962C8B-B14F-4D97-AF65-F5344CB8AC3E}">
        <p14:creationId xmlns:p14="http://schemas.microsoft.com/office/powerpoint/2010/main" val="23892876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292824" y="272955"/>
            <a:ext cx="9498842" cy="1127290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/>
            </a:r>
            <a:br>
              <a:rPr lang="ru-RU" sz="3600" b="1" dirty="0" smtClean="0">
                <a:solidFill>
                  <a:srgbClr val="C00000"/>
                </a:solidFill>
              </a:rPr>
            </a:br>
            <a:r>
              <a:rPr lang="ru-RU" sz="3600" dirty="0" smtClean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Клинический протокол диагностики и лечения  </a:t>
            </a:r>
            <a:r>
              <a:rPr lang="ru-RU" sz="36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</a:t>
            </a:r>
            <a:r>
              <a:rPr lang="ru-RU" sz="3600" dirty="0" err="1" smtClean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Коронавирусная</a:t>
            </a:r>
            <a:r>
              <a:rPr lang="ru-RU" sz="3600" dirty="0" smtClean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36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инфекция </a:t>
            </a:r>
            <a:r>
              <a:rPr lang="en-US" sz="36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COVID-19</a:t>
            </a:r>
            <a:r>
              <a:rPr lang="ru-RU" sz="36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» </a:t>
            </a:r>
            <a:br>
              <a:rPr lang="ru-RU" sz="36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ru-RU" sz="3600" b="1" dirty="0">
              <a:solidFill>
                <a:schemeClr val="accen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86853" y="1581511"/>
            <a:ext cx="7356144" cy="5160483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8000" dirty="0" smtClean="0">
                <a:cs typeface="Times New Roman" panose="02020603050405020304" pitchFamily="18" charset="0"/>
              </a:rPr>
              <a:t>В РК первый вариант КП </a:t>
            </a:r>
            <a:r>
              <a:rPr lang="ru-RU" sz="8000" dirty="0">
                <a:cs typeface="Times New Roman" panose="02020603050405020304" pitchFamily="18" charset="0"/>
              </a:rPr>
              <a:t>«</a:t>
            </a:r>
            <a:r>
              <a:rPr lang="ru-RU" sz="8000" dirty="0" err="1" smtClean="0">
                <a:cs typeface="Times New Roman" panose="02020603050405020304" pitchFamily="18" charset="0"/>
              </a:rPr>
              <a:t>Коронавирусная</a:t>
            </a:r>
            <a:r>
              <a:rPr lang="ru-RU" sz="8000" dirty="0" smtClean="0">
                <a:cs typeface="Times New Roman" panose="02020603050405020304" pitchFamily="18" charset="0"/>
              </a:rPr>
              <a:t> </a:t>
            </a:r>
            <a:r>
              <a:rPr lang="ru-RU" sz="8000" dirty="0">
                <a:cs typeface="Times New Roman" panose="02020603050405020304" pitchFamily="18" charset="0"/>
              </a:rPr>
              <a:t>инфекция </a:t>
            </a:r>
            <a:r>
              <a:rPr lang="en-US" sz="8000" dirty="0">
                <a:cs typeface="Times New Roman" panose="02020603050405020304" pitchFamily="18" charset="0"/>
              </a:rPr>
              <a:t>COVID-19</a:t>
            </a:r>
            <a:r>
              <a:rPr lang="ru-RU" sz="8000" dirty="0" smtClean="0">
                <a:cs typeface="Times New Roman" panose="02020603050405020304" pitchFamily="18" charset="0"/>
              </a:rPr>
              <a:t>» был утвержден 3 февраля 2020 г.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ru-RU" sz="8000" dirty="0" smtClean="0"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8000" dirty="0" smtClean="0">
                <a:cs typeface="Times New Roman" panose="02020603050405020304" pitchFamily="18" charset="0"/>
              </a:rPr>
              <a:t>Данная версия КП – 5-я редакция </a:t>
            </a:r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одобрена  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Объединенной 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комиссией по 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качеству медицинских 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услуг Министерства здравоохранения  Республики Казахстан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«01» апреля 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2020 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года Протокол 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89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ru-RU" sz="8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8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Почему обновляются КП так часто?</a:t>
            </a:r>
            <a:endParaRPr lang="ru-RU" sz="8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Разработчики КП изучают всю поступающую информацию, анализируют опыт других стран, кроме того регистрируются новые лекарственные препараты, реальная клиническая практика вносит свои коррективы.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8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 изменения и дополнения будут выделены красным шрифтом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ru-RU" sz="7200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7200" dirty="0" smtClean="0"/>
              <a:t>Пересмотр </a:t>
            </a:r>
            <a:r>
              <a:rPr lang="ru-RU" sz="7200" dirty="0"/>
              <a:t>протокола по мере появления новых данных по тактике диагностики и лечения </a:t>
            </a:r>
            <a:r>
              <a:rPr lang="ru-RU" sz="7200" dirty="0" err="1"/>
              <a:t>коронавирусной</a:t>
            </a:r>
            <a:r>
              <a:rPr lang="ru-RU" sz="7200" dirty="0"/>
              <a:t> инфекции </a:t>
            </a:r>
            <a:r>
              <a:rPr lang="en-US" sz="7200" dirty="0"/>
              <a:t>COVID</a:t>
            </a:r>
            <a:r>
              <a:rPr lang="ru-RU" sz="7200" dirty="0"/>
              <a:t>-19.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ru-RU" sz="7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35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4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sz="half" idx="2"/>
          </p:nvPr>
        </p:nvSpPr>
        <p:spPr>
          <a:xfrm>
            <a:off x="7942997" y="1400245"/>
            <a:ext cx="4012442" cy="5341749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marL="457200" lvl="1" indent="0">
              <a:buNone/>
            </a:pPr>
            <a:r>
              <a:rPr lang="ru-RU" sz="1800" b="1" dirty="0"/>
              <a:t>Пользователи протокола</a:t>
            </a:r>
            <a:r>
              <a:rPr lang="ru-RU" sz="1800" dirty="0"/>
              <a:t>: </a:t>
            </a:r>
            <a:endParaRPr lang="ru-RU" sz="1800" dirty="0" smtClean="0"/>
          </a:p>
          <a:p>
            <a:pPr lvl="1"/>
            <a:r>
              <a:rPr lang="ru-RU" sz="1800" dirty="0" smtClean="0"/>
              <a:t>врачи </a:t>
            </a:r>
            <a:r>
              <a:rPr lang="ru-RU" sz="1800" dirty="0"/>
              <a:t>и фельдшеры скорой неотложной </a:t>
            </a:r>
            <a:r>
              <a:rPr lang="ru-RU" sz="1800" dirty="0" smtClean="0"/>
              <a:t>помощи</a:t>
            </a:r>
          </a:p>
          <a:p>
            <a:pPr lvl="1"/>
            <a:r>
              <a:rPr lang="ru-RU" sz="1800" dirty="0" smtClean="0"/>
              <a:t>врачи </a:t>
            </a:r>
            <a:r>
              <a:rPr lang="ru-RU" sz="1800" dirty="0"/>
              <a:t>общей </a:t>
            </a:r>
            <a:r>
              <a:rPr lang="ru-RU" sz="1800" dirty="0" smtClean="0"/>
              <a:t>практики</a:t>
            </a:r>
          </a:p>
          <a:p>
            <a:pPr lvl="1"/>
            <a:r>
              <a:rPr lang="ru-RU" sz="1800" dirty="0" smtClean="0"/>
              <a:t>терапевты</a:t>
            </a:r>
          </a:p>
          <a:p>
            <a:pPr lvl="1"/>
            <a:r>
              <a:rPr lang="ru-RU" sz="1800" dirty="0"/>
              <a:t>п</a:t>
            </a:r>
            <a:r>
              <a:rPr lang="ru-RU" sz="1800" dirty="0" smtClean="0"/>
              <a:t>едиатры</a:t>
            </a:r>
          </a:p>
          <a:p>
            <a:pPr lvl="1"/>
            <a:r>
              <a:rPr lang="ru-RU" sz="1800" dirty="0"/>
              <a:t>и</a:t>
            </a:r>
            <a:r>
              <a:rPr lang="ru-RU" sz="1800" dirty="0" smtClean="0"/>
              <a:t>нфекционисты</a:t>
            </a:r>
          </a:p>
          <a:p>
            <a:pPr lvl="1"/>
            <a:r>
              <a:rPr lang="ru-RU" sz="1800" dirty="0" smtClean="0"/>
              <a:t>гастроэнтерологи</a:t>
            </a:r>
          </a:p>
          <a:p>
            <a:pPr lvl="1"/>
            <a:r>
              <a:rPr lang="ru-RU" sz="1800" dirty="0"/>
              <a:t>п</a:t>
            </a:r>
            <a:r>
              <a:rPr lang="ru-RU" sz="1800" dirty="0" smtClean="0"/>
              <a:t>ульмонологи</a:t>
            </a:r>
          </a:p>
          <a:p>
            <a:pPr lvl="1"/>
            <a:r>
              <a:rPr lang="ru-RU" sz="1800" dirty="0" err="1"/>
              <a:t>ф</a:t>
            </a:r>
            <a:r>
              <a:rPr lang="ru-RU" sz="1800" dirty="0" err="1" smtClean="0"/>
              <a:t>тизиопульмонологи</a:t>
            </a:r>
            <a:endParaRPr lang="ru-RU" sz="1800" dirty="0"/>
          </a:p>
          <a:p>
            <a:pPr lvl="1"/>
            <a:r>
              <a:rPr lang="ru-RU" sz="1800" dirty="0" smtClean="0"/>
              <a:t> </a:t>
            </a:r>
            <a:r>
              <a:rPr lang="ru-RU" sz="1800" dirty="0" err="1" smtClean="0"/>
              <a:t>оториноларингологи</a:t>
            </a:r>
            <a:endParaRPr lang="ru-RU" sz="1800" dirty="0" smtClean="0"/>
          </a:p>
          <a:p>
            <a:pPr lvl="1"/>
            <a:r>
              <a:rPr lang="ru-RU" sz="1800" dirty="0" smtClean="0"/>
              <a:t>анестезиологи-реаниматологи </a:t>
            </a:r>
          </a:p>
          <a:p>
            <a:pPr lvl="1"/>
            <a:r>
              <a:rPr lang="ru-RU" sz="1800" dirty="0" smtClean="0"/>
              <a:t>акушер-гинекологи</a:t>
            </a:r>
          </a:p>
          <a:p>
            <a:pPr lvl="1"/>
            <a:r>
              <a:rPr lang="ru-RU" sz="1800" dirty="0">
                <a:solidFill>
                  <a:srgbClr val="FF0000"/>
                </a:solidFill>
              </a:rPr>
              <a:t>с</a:t>
            </a:r>
            <a:r>
              <a:rPr lang="ru-RU" sz="1800" dirty="0" smtClean="0">
                <a:solidFill>
                  <a:srgbClr val="FF0000"/>
                </a:solidFill>
              </a:rPr>
              <a:t>пециалисты визуальной диагностики </a:t>
            </a:r>
            <a:r>
              <a:rPr lang="ru-RU" sz="1800" dirty="0" smtClean="0"/>
              <a:t>(для настороженности при интерпретации КТ-признаков поражения легких)</a:t>
            </a:r>
            <a:endParaRPr lang="ru-RU" sz="1800" dirty="0"/>
          </a:p>
          <a:p>
            <a:pPr marL="0" indent="0">
              <a:buNone/>
            </a:pPr>
            <a:r>
              <a:rPr lang="ru-RU" sz="1800" b="1" dirty="0"/>
              <a:t> </a:t>
            </a:r>
            <a:endParaRPr lang="ru-RU" sz="1800" dirty="0"/>
          </a:p>
          <a:p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4127478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200" b="1" dirty="0">
                <a:solidFill>
                  <a:schemeClr val="accent1"/>
                </a:solidFill>
              </a:rPr>
              <a:t>Лабораторная диагностика специфическая: </a:t>
            </a:r>
            <a:r>
              <a:rPr lang="ru-RU" sz="3200" b="1" dirty="0" smtClean="0">
                <a:solidFill>
                  <a:schemeClr val="accent1"/>
                </a:solidFill>
              </a:rPr>
              <a:t/>
            </a:r>
            <a:br>
              <a:rPr lang="ru-RU" sz="3200" b="1" dirty="0" smtClean="0">
                <a:solidFill>
                  <a:schemeClr val="accent1"/>
                </a:solidFill>
              </a:rPr>
            </a:br>
            <a:r>
              <a:rPr lang="ru-RU" sz="3200" b="1" dirty="0" err="1" smtClean="0">
                <a:solidFill>
                  <a:schemeClr val="accent1"/>
                </a:solidFill>
              </a:rPr>
              <a:t>детекция</a:t>
            </a:r>
            <a:r>
              <a:rPr lang="ru-RU" sz="3200" b="1" dirty="0" smtClean="0">
                <a:solidFill>
                  <a:schemeClr val="accent1"/>
                </a:solidFill>
              </a:rPr>
              <a:t> </a:t>
            </a:r>
            <a:r>
              <a:rPr lang="ru-RU" sz="3200" b="1" dirty="0">
                <a:solidFill>
                  <a:schemeClr val="accent1"/>
                </a:solidFill>
              </a:rPr>
              <a:t>РНК COV</a:t>
            </a:r>
            <a:r>
              <a:rPr lang="en-US" sz="3200" b="1" dirty="0">
                <a:solidFill>
                  <a:schemeClr val="accent1"/>
                </a:solidFill>
              </a:rPr>
              <a:t>ID</a:t>
            </a:r>
            <a:r>
              <a:rPr lang="ru-RU" sz="3200" b="1" dirty="0">
                <a:solidFill>
                  <a:schemeClr val="accent1"/>
                </a:solidFill>
              </a:rPr>
              <a:t>-19 методом </a:t>
            </a:r>
            <a:r>
              <a:rPr lang="ru-RU" sz="3200" b="1" dirty="0" smtClean="0">
                <a:solidFill>
                  <a:schemeClr val="accent1"/>
                </a:solidFill>
              </a:rPr>
              <a:t>ПЦР </a:t>
            </a:r>
            <a:endParaRPr lang="ru-RU" sz="3200" b="1" dirty="0">
              <a:solidFill>
                <a:schemeClr val="accent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1690689"/>
            <a:ext cx="11205028" cy="5043940"/>
          </a:xfrm>
        </p:spPr>
        <p:txBody>
          <a:bodyPr>
            <a:normAutofit fontScale="70000" lnSpcReduction="20000"/>
          </a:bodyPr>
          <a:lstStyle/>
          <a:p>
            <a:r>
              <a:rPr lang="ru-RU" sz="3400" dirty="0" smtClean="0"/>
              <a:t>Отбор </a:t>
            </a:r>
            <a:r>
              <a:rPr lang="ru-RU" sz="3400" dirty="0"/>
              <a:t>проб проводится медицинским работником организаций здравоохранения с использованием СИЗ.</a:t>
            </a:r>
          </a:p>
          <a:p>
            <a:r>
              <a:rPr lang="ru-RU" sz="3400" b="1" dirty="0"/>
              <a:t>Б</a:t>
            </a:r>
            <a:r>
              <a:rPr lang="ru-RU" sz="3400" b="1" dirty="0" smtClean="0"/>
              <a:t>иологические </a:t>
            </a:r>
            <a:r>
              <a:rPr lang="ru-RU" sz="3400" b="1" dirty="0"/>
              <a:t>материалы: </a:t>
            </a:r>
            <a:r>
              <a:rPr lang="ru-RU" sz="3400" dirty="0"/>
              <a:t>мазок из </a:t>
            </a:r>
            <a:r>
              <a:rPr lang="ru-RU" sz="3400" dirty="0" smtClean="0"/>
              <a:t>носа и задней стенки глотки ,мокрота</a:t>
            </a:r>
            <a:r>
              <a:rPr lang="ru-RU" sz="3400" dirty="0"/>
              <a:t>, </a:t>
            </a:r>
            <a:r>
              <a:rPr lang="ru-RU" sz="3400" dirty="0" err="1"/>
              <a:t>эндотрахеальный</a:t>
            </a:r>
            <a:r>
              <a:rPr lang="ru-RU" sz="3400" dirty="0"/>
              <a:t> аспират или бронхоальвеолярный </a:t>
            </a:r>
            <a:r>
              <a:rPr lang="ru-RU" sz="3400" dirty="0" err="1"/>
              <a:t>лаваж</a:t>
            </a:r>
            <a:r>
              <a:rPr lang="ru-RU" sz="3400" dirty="0"/>
              <a:t> (если пациент на ИВЛ). При наличии у пациента продуктивного кашля нужно провести </a:t>
            </a:r>
            <a:r>
              <a:rPr lang="ru-RU" sz="3400" dirty="0" smtClean="0"/>
              <a:t>исследование </a:t>
            </a:r>
            <a:r>
              <a:rPr lang="ru-RU" sz="3400" dirty="0"/>
              <a:t>мокроты. Если у пациента нет мокроты, то стимулировать ее не рекомендуется</a:t>
            </a:r>
            <a:r>
              <a:rPr lang="ru-RU" sz="3400" dirty="0" smtClean="0"/>
              <a:t>. </a:t>
            </a:r>
            <a:r>
              <a:rPr lang="ru-RU" sz="3400" dirty="0" smtClean="0">
                <a:solidFill>
                  <a:schemeClr val="accent1"/>
                </a:solidFill>
              </a:rPr>
              <a:t>Результаты исследования образцов из нижних дыхательных путей являются более информативными</a:t>
            </a:r>
            <a:r>
              <a:rPr lang="ru-RU" sz="3400" dirty="0" smtClean="0"/>
              <a:t>.</a:t>
            </a:r>
            <a:endParaRPr lang="ru-RU" sz="3400" dirty="0"/>
          </a:p>
          <a:p>
            <a:r>
              <a:rPr lang="ru-RU" sz="3400" dirty="0"/>
              <a:t>До момента транспортировки, взятые образцы необходимо хранить в холодильнике, при температурном режиме от 2 до 4 градусов.         </a:t>
            </a:r>
          </a:p>
          <a:p>
            <a:r>
              <a:rPr lang="ru-RU" sz="3400" dirty="0"/>
              <a:t>Если первый результат лабораторного исследования является отрицательным у </a:t>
            </a:r>
            <a:r>
              <a:rPr lang="ru-RU" sz="3400" b="1" dirty="0"/>
              <a:t>больного с серьезными подозрениями</a:t>
            </a:r>
            <a:r>
              <a:rPr lang="ru-RU" sz="3400" dirty="0"/>
              <a:t> на наличие COVID-19 (стандартное определение случая: пункты В и С подозрительного случая COVID-19, двусторонние изменения в легких на рентгенограмме или КТ), у больного необходимо повторно отобрать комбинированные </a:t>
            </a:r>
            <a:r>
              <a:rPr lang="ru-RU" sz="3400" dirty="0" err="1"/>
              <a:t>биообразцы</a:t>
            </a:r>
            <a:r>
              <a:rPr lang="ru-RU" sz="3400" dirty="0"/>
              <a:t> для исследования (мазок из носа, </a:t>
            </a:r>
            <a:r>
              <a:rPr lang="ru-RU" sz="3400" dirty="0" smtClean="0"/>
              <a:t>задней стенки глотки</a:t>
            </a:r>
            <a:r>
              <a:rPr lang="ru-RU" sz="3400" dirty="0"/>
              <a:t>, мокрота, </a:t>
            </a:r>
            <a:r>
              <a:rPr lang="ru-RU" sz="3400" dirty="0" err="1"/>
              <a:t>эндотрахеальный</a:t>
            </a:r>
            <a:r>
              <a:rPr lang="ru-RU" sz="3400" dirty="0"/>
              <a:t> аспират).</a:t>
            </a:r>
          </a:p>
          <a:p>
            <a:pPr marL="0" indent="0">
              <a:buNone/>
            </a:pPr>
            <a:r>
              <a:rPr lang="ru-RU" sz="3400" dirty="0"/>
              <a:t>     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805664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377371"/>
            <a:ext cx="10671629" cy="1313317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accent1"/>
                </a:solidFill>
              </a:rPr>
              <a:t>Инструментальные исследования </a:t>
            </a:r>
            <a:br>
              <a:rPr lang="ru-RU" b="1" dirty="0" smtClean="0">
                <a:solidFill>
                  <a:schemeClr val="accent1"/>
                </a:solidFill>
              </a:rPr>
            </a:br>
            <a:r>
              <a:rPr lang="ru-RU" sz="3600" i="1" dirty="0" smtClean="0">
                <a:solidFill>
                  <a:schemeClr val="accent1"/>
                </a:solidFill>
              </a:rPr>
              <a:t>(</a:t>
            </a:r>
            <a:r>
              <a:rPr lang="ru-RU" sz="3600" i="1" dirty="0">
                <a:solidFill>
                  <a:schemeClr val="accent1"/>
                </a:solidFill>
              </a:rPr>
              <a:t>проводятся </a:t>
            </a:r>
            <a:r>
              <a:rPr lang="ru-RU" sz="3600" i="1" dirty="0" smtClean="0">
                <a:solidFill>
                  <a:schemeClr val="accent1"/>
                </a:solidFill>
              </a:rPr>
              <a:t>медработником </a:t>
            </a:r>
            <a:r>
              <a:rPr lang="ru-RU" sz="3600" i="1" dirty="0">
                <a:solidFill>
                  <a:schemeClr val="accent1"/>
                </a:solidFill>
              </a:rPr>
              <a:t>с использованием </a:t>
            </a:r>
            <a:r>
              <a:rPr lang="ru-RU" sz="3600" i="1" dirty="0" smtClean="0">
                <a:solidFill>
                  <a:schemeClr val="accent1"/>
                </a:solidFill>
              </a:rPr>
              <a:t>СИЗ):</a:t>
            </a:r>
            <a:r>
              <a:rPr lang="ru-RU" sz="3600" i="1" dirty="0">
                <a:solidFill>
                  <a:schemeClr val="accent1"/>
                </a:solidFill>
              </a:rPr>
              <a:t/>
            </a:r>
            <a:br>
              <a:rPr lang="ru-RU" sz="3600" i="1" dirty="0">
                <a:solidFill>
                  <a:schemeClr val="accent1"/>
                </a:solidFill>
              </a:rPr>
            </a:br>
            <a:endParaRPr lang="ru-RU" sz="3600" i="1" dirty="0">
              <a:solidFill>
                <a:schemeClr val="accent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1825624"/>
            <a:ext cx="10787743" cy="4691289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ru-RU" b="1" dirty="0" err="1"/>
              <a:t>пульсоксиметрия</a:t>
            </a:r>
            <a:r>
              <a:rPr lang="ru-RU" dirty="0"/>
              <a:t> с измерением SpO</a:t>
            </a:r>
            <a:r>
              <a:rPr lang="ru-RU" baseline="-25000" dirty="0"/>
              <a:t>2 </a:t>
            </a:r>
            <a:r>
              <a:rPr lang="ru-RU" dirty="0"/>
              <a:t>для выявления дыхательной недостаточности выраженности гипоксемии. Необходимо проводить измерение и записывать параметры сатурации не только в покое, но и при нагрузке (возможной в текущих условиях, например, ходьба по комнате). </a:t>
            </a:r>
          </a:p>
          <a:p>
            <a:pPr lvl="0"/>
            <a:r>
              <a:rPr lang="ru-RU" b="1" dirty="0"/>
              <a:t>электрокардиография (ЭКГ</a:t>
            </a:r>
            <a:r>
              <a:rPr lang="ru-RU" dirty="0"/>
              <a:t>) в стандартных отведениях рекомендуется всем госпитализированным пациентам. </a:t>
            </a:r>
            <a:r>
              <a:rPr lang="ru-RU" dirty="0">
                <a:solidFill>
                  <a:srgbClr val="FF0000"/>
                </a:solidFill>
              </a:rPr>
              <a:t>При лечении </a:t>
            </a:r>
            <a:r>
              <a:rPr lang="ru-RU" dirty="0" err="1">
                <a:solidFill>
                  <a:srgbClr val="FF0000"/>
                </a:solidFill>
              </a:rPr>
              <a:t>хлорохином</a:t>
            </a:r>
            <a:r>
              <a:rPr lang="ru-RU" dirty="0">
                <a:solidFill>
                  <a:srgbClr val="FF0000"/>
                </a:solidFill>
              </a:rPr>
              <a:t>, </a:t>
            </a:r>
            <a:r>
              <a:rPr lang="ru-RU" dirty="0" err="1">
                <a:solidFill>
                  <a:srgbClr val="FF0000"/>
                </a:solidFill>
              </a:rPr>
              <a:t>гидроксихлорокином</a:t>
            </a:r>
            <a:r>
              <a:rPr lang="ru-RU" dirty="0">
                <a:solidFill>
                  <a:srgbClr val="FF0000"/>
                </a:solidFill>
              </a:rPr>
              <a:t>, </a:t>
            </a:r>
            <a:r>
              <a:rPr lang="ru-RU" dirty="0" err="1">
                <a:solidFill>
                  <a:srgbClr val="FF0000"/>
                </a:solidFill>
              </a:rPr>
              <a:t>азитромицином</a:t>
            </a:r>
            <a:r>
              <a:rPr lang="ru-RU" dirty="0">
                <a:solidFill>
                  <a:srgbClr val="FF0000"/>
                </a:solidFill>
              </a:rPr>
              <a:t>, </a:t>
            </a:r>
            <a:r>
              <a:rPr lang="ru-RU" dirty="0" err="1">
                <a:solidFill>
                  <a:srgbClr val="FF0000"/>
                </a:solidFill>
              </a:rPr>
              <a:t>фторхинолонами</a:t>
            </a:r>
            <a:r>
              <a:rPr lang="ru-RU" dirty="0">
                <a:solidFill>
                  <a:srgbClr val="FF0000"/>
                </a:solidFill>
              </a:rPr>
              <a:t> необходимо контролировать интервал QT. </a:t>
            </a:r>
            <a:r>
              <a:rPr lang="ru-RU" dirty="0"/>
              <a:t>Данное исследование не несет в себе какой-либо специфической информации, однако в настоящее время известно, что вирусная инфекция и пневмония помимо декомпенсации хронических сопутствующих заболеваний увеличивают риск развития нарушений ритма и острого коронарного синдрома, своевременное выявление которых существенно влияет на прогноз. Определенные изменения на ЭКГ (например, удлинение интервала QT) требуют внимания при оценке </a:t>
            </a:r>
            <a:r>
              <a:rPr lang="ru-RU" dirty="0" err="1"/>
              <a:t>кардиотоксичности</a:t>
            </a:r>
            <a:r>
              <a:rPr lang="ru-RU" dirty="0"/>
              <a:t> ряда антибактериальных препаратов.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8673398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204686" y="435429"/>
            <a:ext cx="10798628" cy="1255259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>
                <a:solidFill>
                  <a:schemeClr val="accent1"/>
                </a:solidFill>
              </a:rPr>
              <a:t>Инструментальные исследования </a:t>
            </a:r>
            <a:br>
              <a:rPr lang="ru-RU" sz="3600" b="1" dirty="0">
                <a:solidFill>
                  <a:schemeClr val="accent1"/>
                </a:solidFill>
              </a:rPr>
            </a:br>
            <a:r>
              <a:rPr lang="ru-RU" sz="3600" i="1" dirty="0">
                <a:solidFill>
                  <a:schemeClr val="accent1"/>
                </a:solidFill>
              </a:rPr>
              <a:t>(проводятся медработником с использованием СИЗ):</a:t>
            </a:r>
            <a:br>
              <a:rPr lang="ru-RU" sz="3600" i="1" dirty="0">
                <a:solidFill>
                  <a:schemeClr val="accent1"/>
                </a:solidFill>
              </a:rPr>
            </a:br>
            <a:endParaRPr lang="ru-RU" sz="3600" dirty="0"/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116114" y="1690688"/>
            <a:ext cx="5239657" cy="4898798"/>
          </a:xfrm>
        </p:spPr>
        <p:txBody>
          <a:bodyPr>
            <a:noAutofit/>
          </a:bodyPr>
          <a:lstStyle/>
          <a:p>
            <a:r>
              <a:rPr lang="ru-RU" sz="2000" b="1" dirty="0"/>
              <a:t>обзорная рентгенография </a:t>
            </a:r>
            <a:r>
              <a:rPr lang="ru-RU" sz="2000" b="1" dirty="0" smtClean="0"/>
              <a:t>ОГК</a:t>
            </a:r>
            <a:r>
              <a:rPr lang="ru-RU" sz="2000" dirty="0" smtClean="0"/>
              <a:t> </a:t>
            </a:r>
            <a:r>
              <a:rPr lang="ru-RU" sz="2000" dirty="0"/>
              <a:t>в передней прямой  проекции проводится всем пациентам с подозрением на COVID-19  </a:t>
            </a:r>
            <a:r>
              <a:rPr lang="kk-KZ" sz="2000" dirty="0"/>
              <a:t>и </a:t>
            </a:r>
            <a:r>
              <a:rPr lang="kk-KZ" sz="2000" b="1" dirty="0"/>
              <a:t> </a:t>
            </a:r>
            <a:r>
              <a:rPr lang="ru-RU" sz="2000" dirty="0"/>
              <a:t>респираторными симптомами</a:t>
            </a:r>
            <a:r>
              <a:rPr lang="ru-RU" sz="2000" b="1" dirty="0"/>
              <a:t>. </a:t>
            </a:r>
            <a:endParaRPr lang="ru-RU" sz="2000" b="1" dirty="0" smtClean="0"/>
          </a:p>
          <a:p>
            <a:r>
              <a:rPr lang="ru-RU" sz="2000" dirty="0" smtClean="0"/>
              <a:t>Рентген-негативный </a:t>
            </a:r>
            <a:r>
              <a:rPr lang="ru-RU" sz="2000" dirty="0"/>
              <a:t>результат не исключает пневмонию, в связи с чем требуется проведение КТ грудного сегмента. </a:t>
            </a:r>
            <a:endParaRPr lang="ru-RU" sz="2000" dirty="0" smtClean="0"/>
          </a:p>
          <a:p>
            <a:r>
              <a:rPr lang="ru-RU" sz="2000" dirty="0" smtClean="0"/>
              <a:t>При </a:t>
            </a:r>
            <a:r>
              <a:rPr lang="ru-RU" sz="2000" dirty="0"/>
              <a:t>ведении больных с тяжелой пневмонией в условиях ОАРИТ для оценки динамики требуется ежедневное проведение контрольной рентгенографии до устойчивого положительного результата (не менее 2-х рентгенограмм с описанием положительной динамики) наряду с положительной клинической динамикой, затем по мере необходимости.</a:t>
            </a:r>
          </a:p>
          <a:p>
            <a:endParaRPr lang="ru-RU" sz="2000" dirty="0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5617029" y="1690688"/>
            <a:ext cx="6270171" cy="4623025"/>
          </a:xfrm>
        </p:spPr>
        <p:txBody>
          <a:bodyPr>
            <a:normAutofit fontScale="25000" lnSpcReduction="20000"/>
          </a:bodyPr>
          <a:lstStyle/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ru-RU" sz="8000" b="1" dirty="0" smtClean="0"/>
              <a:t>КТ ОГК </a:t>
            </a:r>
            <a:r>
              <a:rPr lang="ru-RU" sz="8000" b="1" dirty="0"/>
              <a:t>(высоко информативна)</a:t>
            </a:r>
            <a:r>
              <a:rPr lang="ru-RU" sz="8000" dirty="0"/>
              <a:t> </a:t>
            </a:r>
            <a:r>
              <a:rPr lang="ru-RU" sz="8000" dirty="0">
                <a:solidFill>
                  <a:srgbClr val="FF0000"/>
                </a:solidFill>
              </a:rPr>
              <a:t>проводится пациентам с  COVID-19 при наличии респираторных симптомов  (затрудненное  дыхание, одышка, ЧДД более 24 и SрO2 менее 93%); </a:t>
            </a:r>
            <a:endParaRPr lang="ru-RU" sz="8000" dirty="0" smtClean="0">
              <a:solidFill>
                <a:srgbClr val="FF0000"/>
              </a:solidFill>
            </a:endParaRPr>
          </a:p>
          <a:p>
            <a:pPr lvl="0">
              <a:buFont typeface="Wingdings" panose="05000000000000000000" pitchFamily="2" charset="2"/>
              <a:buChar char="Ø"/>
            </a:pPr>
            <a:r>
              <a:rPr lang="ru-RU" sz="8000" b="1" dirty="0" smtClean="0"/>
              <a:t>критерии </a:t>
            </a:r>
            <a:r>
              <a:rPr lang="ru-RU" sz="8000" b="1" dirty="0"/>
              <a:t>диагностики: </a:t>
            </a:r>
            <a:endParaRPr lang="ru-RU" sz="8000" b="1" dirty="0" smtClean="0"/>
          </a:p>
          <a:p>
            <a:pPr lvl="0"/>
            <a:r>
              <a:rPr lang="ru-RU" sz="8000" dirty="0" smtClean="0"/>
              <a:t>распределение </a:t>
            </a:r>
            <a:r>
              <a:rPr lang="ru-RU" sz="8000" dirty="0"/>
              <a:t>двухстороннее, в единичных случаях одностороннее, преимущественно нижнедолевое,  периферическое, </a:t>
            </a:r>
            <a:r>
              <a:rPr lang="ru-RU" sz="8000" dirty="0" err="1"/>
              <a:t>периваскулярное</a:t>
            </a:r>
            <a:r>
              <a:rPr lang="ru-RU" sz="8000" dirty="0"/>
              <a:t>, </a:t>
            </a:r>
            <a:endParaRPr lang="ru-RU" sz="8000" dirty="0" smtClean="0"/>
          </a:p>
          <a:p>
            <a:pPr lvl="0"/>
            <a:r>
              <a:rPr lang="ru-RU" sz="8000" b="1" dirty="0" smtClean="0"/>
              <a:t>основные </a:t>
            </a:r>
            <a:r>
              <a:rPr lang="ru-RU" sz="8000" b="1" dirty="0"/>
              <a:t>признаки </a:t>
            </a:r>
            <a:r>
              <a:rPr lang="ru-RU" sz="8000" dirty="0"/>
              <a:t>- многочисленные  уплотнения по типу </a:t>
            </a:r>
            <a:r>
              <a:rPr lang="ru-RU" sz="8000" dirty="0">
                <a:solidFill>
                  <a:schemeClr val="accent1"/>
                </a:solidFill>
              </a:rPr>
              <a:t>«матового стекла» </a:t>
            </a:r>
            <a:r>
              <a:rPr lang="ru-RU" sz="8000" dirty="0"/>
              <a:t>различной  формы и протяженности; </a:t>
            </a:r>
            <a:endParaRPr lang="ru-RU" sz="8000" dirty="0" smtClean="0"/>
          </a:p>
          <a:p>
            <a:pPr lvl="0"/>
            <a:r>
              <a:rPr lang="ru-RU" sz="8000" b="1" dirty="0" smtClean="0"/>
              <a:t>дополнительные </a:t>
            </a:r>
            <a:r>
              <a:rPr lang="ru-RU" sz="8000" b="1" dirty="0"/>
              <a:t>признаки </a:t>
            </a:r>
            <a:r>
              <a:rPr lang="ru-RU" sz="8000" dirty="0"/>
              <a:t>- ретикулярные  изменения по типу </a:t>
            </a:r>
            <a:r>
              <a:rPr lang="ru-RU" sz="8000" dirty="0">
                <a:solidFill>
                  <a:schemeClr val="accent1"/>
                </a:solidFill>
              </a:rPr>
              <a:t>«булыжной мостовой» </a:t>
            </a:r>
            <a:r>
              <a:rPr lang="ru-RU" sz="8000" dirty="0"/>
              <a:t>(“</a:t>
            </a:r>
            <a:r>
              <a:rPr lang="ru-RU" sz="8000" dirty="0" err="1"/>
              <a:t>crazy-paving</a:t>
            </a:r>
            <a:r>
              <a:rPr lang="ru-RU" sz="8000" dirty="0"/>
              <a:t>”), участки  консолидации, </a:t>
            </a:r>
            <a:r>
              <a:rPr lang="ru-RU" sz="8000" dirty="0" err="1"/>
              <a:t>перилобулярные</a:t>
            </a:r>
            <a:r>
              <a:rPr lang="ru-RU" sz="8000" dirty="0"/>
              <a:t>  уплотнения, воздушная </a:t>
            </a:r>
            <a:r>
              <a:rPr lang="ru-RU" sz="8000" dirty="0" err="1"/>
              <a:t>бронхограмма</a:t>
            </a:r>
            <a:r>
              <a:rPr lang="ru-RU" sz="8000" dirty="0"/>
              <a:t>).</a:t>
            </a:r>
          </a:p>
          <a:p>
            <a:pPr marL="0" indent="0">
              <a:buNone/>
            </a:pPr>
            <a:r>
              <a:rPr lang="ru-RU" b="1" dirty="0"/>
              <a:t> 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4005632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200" b="1" dirty="0">
                <a:solidFill>
                  <a:schemeClr val="accent1"/>
                </a:solidFill>
              </a:rPr>
              <a:t>Показания для консультаций </a:t>
            </a:r>
            <a:r>
              <a:rPr lang="ru-RU" sz="3200" b="1" dirty="0" smtClean="0">
                <a:solidFill>
                  <a:schemeClr val="accent1"/>
                </a:solidFill>
              </a:rPr>
              <a:t>специалистов</a:t>
            </a:r>
            <a:br>
              <a:rPr lang="ru-RU" sz="3200" b="1" dirty="0" smtClean="0">
                <a:solidFill>
                  <a:schemeClr val="accent1"/>
                </a:solidFill>
              </a:rPr>
            </a:br>
            <a:r>
              <a:rPr lang="ru-RU" sz="3200" dirty="0" smtClean="0">
                <a:solidFill>
                  <a:schemeClr val="accent1"/>
                </a:solidFill>
              </a:rPr>
              <a:t>(с использованием СИЗ, при возможности </a:t>
            </a:r>
            <a:r>
              <a:rPr lang="ru-RU" sz="3200" dirty="0" err="1" smtClean="0">
                <a:solidFill>
                  <a:schemeClr val="accent1"/>
                </a:solidFill>
              </a:rPr>
              <a:t>видеоконсультация</a:t>
            </a:r>
            <a:r>
              <a:rPr lang="ru-RU" sz="3200" dirty="0" smtClean="0">
                <a:solidFill>
                  <a:schemeClr val="accent1"/>
                </a:solidFill>
              </a:rPr>
              <a:t>) </a:t>
            </a:r>
            <a:r>
              <a:rPr lang="ru-RU" sz="3200" dirty="0" smtClean="0">
                <a:solidFill>
                  <a:schemeClr val="accent1"/>
                </a:solidFill>
              </a:rPr>
              <a:t>:</a:t>
            </a:r>
            <a:r>
              <a:rPr lang="ru-RU" sz="3200" dirty="0">
                <a:solidFill>
                  <a:schemeClr val="accent1"/>
                </a:solidFill>
              </a:rPr>
              <a:t/>
            </a:r>
            <a:br>
              <a:rPr lang="ru-RU" sz="3200" dirty="0">
                <a:solidFill>
                  <a:schemeClr val="accent1"/>
                </a:solidFill>
              </a:rPr>
            </a:br>
            <a:endParaRPr lang="ru-RU" sz="3200" dirty="0">
              <a:solidFill>
                <a:schemeClr val="accent1"/>
              </a:solidFill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1117599" y="1378856"/>
            <a:ext cx="10813143" cy="5326743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ru-RU" b="1" dirty="0" smtClean="0"/>
              <a:t>пульмонолога</a:t>
            </a:r>
            <a:r>
              <a:rPr lang="ru-RU" dirty="0" smtClean="0"/>
              <a:t> </a:t>
            </a:r>
            <a:r>
              <a:rPr lang="ru-RU" dirty="0"/>
              <a:t>– у пациентов с тяжелой пневмонией при наличии сложностей в лечении, у пациентов с сопутствующей бронхолегочной патологией</a:t>
            </a:r>
          </a:p>
          <a:p>
            <a:pPr lvl="0"/>
            <a:r>
              <a:rPr lang="ru-RU" b="1" dirty="0" smtClean="0"/>
              <a:t>реаниматолога</a:t>
            </a:r>
            <a:r>
              <a:rPr lang="ru-RU" dirty="0" smtClean="0"/>
              <a:t> </a:t>
            </a:r>
            <a:r>
              <a:rPr lang="ru-RU" dirty="0"/>
              <a:t>– для диагностики ДН, ОРДС, для определения показаний перевода в ОРИТ и  на ИВЛ;</a:t>
            </a:r>
          </a:p>
          <a:p>
            <a:pPr lvl="0"/>
            <a:r>
              <a:rPr lang="ru-RU" b="1" dirty="0" smtClean="0"/>
              <a:t>эндокринолога</a:t>
            </a:r>
            <a:r>
              <a:rPr lang="ru-RU" dirty="0" smtClean="0"/>
              <a:t> </a:t>
            </a:r>
            <a:r>
              <a:rPr lang="ru-RU" dirty="0"/>
              <a:t>– у больных с сопутствующим сахарным диабетом в случае трудностей в коррекции лечения (перевод на инсулинотерапию) ;</a:t>
            </a:r>
          </a:p>
          <a:p>
            <a:pPr lvl="0"/>
            <a:r>
              <a:rPr lang="ru-RU" b="1" dirty="0" smtClean="0"/>
              <a:t>кардиолога</a:t>
            </a:r>
            <a:r>
              <a:rPr lang="ru-RU" dirty="0" smtClean="0"/>
              <a:t> </a:t>
            </a:r>
            <a:r>
              <a:rPr lang="ru-RU" dirty="0"/>
              <a:t>– при изменениях на ЭКГ при подозрении на острый коронарный синдром, миокардит, для коррекции лечения у пациентов с сопутствующей сердечно сосудистой патологией.</a:t>
            </a:r>
          </a:p>
          <a:p>
            <a:pPr lvl="0"/>
            <a:r>
              <a:rPr lang="ru-RU" b="1" dirty="0" smtClean="0"/>
              <a:t>акушера-гинеколога</a:t>
            </a:r>
            <a:r>
              <a:rPr lang="ru-RU" dirty="0" smtClean="0"/>
              <a:t> </a:t>
            </a:r>
            <a:r>
              <a:rPr lang="ru-RU" dirty="0"/>
              <a:t>– при развитии </a:t>
            </a:r>
            <a:r>
              <a:rPr lang="en-US" dirty="0"/>
              <a:t>COVID</a:t>
            </a:r>
            <a:r>
              <a:rPr lang="ru-RU" dirty="0"/>
              <a:t>-19 у беременных;</a:t>
            </a:r>
          </a:p>
          <a:p>
            <a:pPr lvl="0"/>
            <a:r>
              <a:rPr lang="ru-RU" b="1" dirty="0" smtClean="0"/>
              <a:t>фтизиатра</a:t>
            </a:r>
            <a:r>
              <a:rPr lang="ru-RU" dirty="0" smtClean="0"/>
              <a:t> </a:t>
            </a:r>
            <a:r>
              <a:rPr lang="ru-RU" dirty="0"/>
              <a:t>– при подозрении на специфический процесс.</a:t>
            </a:r>
          </a:p>
          <a:p>
            <a:pPr lvl="0"/>
            <a:r>
              <a:rPr lang="ru-RU" b="1" dirty="0" smtClean="0">
                <a:solidFill>
                  <a:srgbClr val="FF0000"/>
                </a:solidFill>
              </a:rPr>
              <a:t>психолога</a:t>
            </a:r>
            <a:r>
              <a:rPr lang="ru-RU" dirty="0" smtClean="0"/>
              <a:t>  </a:t>
            </a:r>
            <a:r>
              <a:rPr lang="ru-RU" dirty="0"/>
              <a:t>(по показаниям) – для психоэмоциональной поддержки;</a:t>
            </a:r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149225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chemeClr val="accent1"/>
                </a:solidFill>
              </a:rPr>
              <a:t>Этиотропная терапия взрослым назначается при наличии клинических проявлений и лабораторном подтверждении COVID-19 </a:t>
            </a:r>
            <a:r>
              <a:rPr lang="ru-RU" sz="3200" b="1" dirty="0" smtClean="0">
                <a:solidFill>
                  <a:schemeClr val="accent1"/>
                </a:solidFill>
              </a:rPr>
              <a:t> (проводится только в стационарных условиях)</a:t>
            </a:r>
            <a:endParaRPr lang="ru-RU" sz="3200" dirty="0">
              <a:solidFill>
                <a:schemeClr val="accent1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9242542"/>
              </p:ext>
            </p:extLst>
          </p:nvPr>
        </p:nvGraphicFramePr>
        <p:xfrm>
          <a:off x="1291771" y="2191657"/>
          <a:ext cx="9913258" cy="38317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73460">
                  <a:extLst>
                    <a:ext uri="{9D8B030D-6E8A-4147-A177-3AD203B41FA5}">
                      <a16:colId xmlns:a16="http://schemas.microsoft.com/office/drawing/2014/main" val="2309693435"/>
                    </a:ext>
                  </a:extLst>
                </a:gridCol>
                <a:gridCol w="4408026">
                  <a:extLst>
                    <a:ext uri="{9D8B030D-6E8A-4147-A177-3AD203B41FA5}">
                      <a16:colId xmlns:a16="http://schemas.microsoft.com/office/drawing/2014/main" val="258505856"/>
                    </a:ext>
                  </a:extLst>
                </a:gridCol>
                <a:gridCol w="3831772">
                  <a:extLst>
                    <a:ext uri="{9D8B030D-6E8A-4147-A177-3AD203B41FA5}">
                      <a16:colId xmlns:a16="http://schemas.microsoft.com/office/drawing/2014/main" val="3581550556"/>
                    </a:ext>
                  </a:extLst>
                </a:gridCol>
              </a:tblGrid>
              <a:tr h="15099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Клинические формы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Схема лечения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Альтернативная схема лечения    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5056514"/>
                  </a:ext>
                </a:extLst>
              </a:tr>
              <a:tr h="232186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Легкое течение/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среднетяжелое течение без пневмонии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 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effectLst/>
                        </a:rPr>
                        <a:t>Лопинавир</a:t>
                      </a:r>
                      <a:r>
                        <a:rPr lang="ru-RU" sz="2000" b="1" dirty="0">
                          <a:effectLst/>
                        </a:rPr>
                        <a:t>/</a:t>
                      </a:r>
                      <a:r>
                        <a:rPr lang="ru-RU" sz="2000" b="1" dirty="0" err="1">
                          <a:effectLst/>
                        </a:rPr>
                        <a:t>ритонавир</a:t>
                      </a:r>
                      <a:r>
                        <a:rPr lang="ru-RU" sz="2000" dirty="0">
                          <a:effectLst/>
                        </a:rPr>
                        <a:t> 400 мг/100 мг</a:t>
                      </a:r>
                      <a:r>
                        <a:rPr lang="kk-KZ" sz="2000" dirty="0">
                          <a:effectLst/>
                        </a:rPr>
                        <a:t> х </a:t>
                      </a:r>
                      <a:r>
                        <a:rPr lang="ru-RU" sz="2000" dirty="0">
                          <a:effectLst/>
                        </a:rPr>
                        <a:t> 2 раза в сутки, </a:t>
                      </a:r>
                      <a:endParaRPr lang="ru-RU" sz="2000" dirty="0" smtClean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интервал </a:t>
                      </a:r>
                      <a:r>
                        <a:rPr lang="ru-RU" sz="2000" dirty="0">
                          <a:effectLst/>
                        </a:rPr>
                        <a:t>между приемами 12 часов, суточная доза  800/200 мг </a:t>
                      </a:r>
                      <a:endParaRPr lang="ru-RU" sz="2000" dirty="0" smtClean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</a:rPr>
                        <a:t>14 </a:t>
                      </a:r>
                      <a:r>
                        <a:rPr lang="ru-RU" sz="2000" b="1" dirty="0">
                          <a:effectLst/>
                        </a:rPr>
                        <a:t>дней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solidFill>
                            <a:srgbClr val="FF0000"/>
                          </a:solidFill>
                          <a:effectLst/>
                        </a:rPr>
                        <a:t>Хлорохина</a:t>
                      </a: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</a:rPr>
                        <a:t> фосфат</a:t>
                      </a:r>
                      <a:r>
                        <a:rPr lang="ru-RU" sz="2000" dirty="0">
                          <a:solidFill>
                            <a:srgbClr val="FF0000"/>
                          </a:solidFill>
                          <a:effectLst/>
                        </a:rPr>
                        <a:t>*   </a:t>
                      </a:r>
                      <a:r>
                        <a:rPr lang="ru-RU" sz="2000" dirty="0">
                          <a:effectLst/>
                        </a:rPr>
                        <a:t>500 мг  2 приема в течение 5  дней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 или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solidFill>
                            <a:srgbClr val="FF0000"/>
                          </a:solidFill>
                          <a:effectLst/>
                        </a:rPr>
                        <a:t>Гидроксихлорохин</a:t>
                      </a: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</a:rPr>
                        <a:t>,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1-день по  400 мг  х 2 раза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2-5 –й день по 200 мг х  2 раза   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726963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797903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0165771"/>
              </p:ext>
            </p:extLst>
          </p:nvPr>
        </p:nvGraphicFramePr>
        <p:xfrm>
          <a:off x="551544" y="1"/>
          <a:ext cx="10987314" cy="694062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82196">
                  <a:extLst>
                    <a:ext uri="{9D8B030D-6E8A-4147-A177-3AD203B41FA5}">
                      <a16:colId xmlns:a16="http://schemas.microsoft.com/office/drawing/2014/main" val="1026420023"/>
                    </a:ext>
                  </a:extLst>
                </a:gridCol>
                <a:gridCol w="7752089">
                  <a:extLst>
                    <a:ext uri="{9D8B030D-6E8A-4147-A177-3AD203B41FA5}">
                      <a16:colId xmlns:a16="http://schemas.microsoft.com/office/drawing/2014/main" val="3382405114"/>
                    </a:ext>
                  </a:extLst>
                </a:gridCol>
                <a:gridCol w="1553029">
                  <a:extLst>
                    <a:ext uri="{9D8B030D-6E8A-4147-A177-3AD203B41FA5}">
                      <a16:colId xmlns:a16="http://schemas.microsoft.com/office/drawing/2014/main" val="2778439593"/>
                    </a:ext>
                  </a:extLst>
                </a:gridCol>
              </a:tblGrid>
              <a:tr h="1482594">
                <a:tc row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Среднетяжелое течение с пневмонией/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тяжелое течение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2930" marR="3293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1 -  схема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FF0000"/>
                          </a:solidFill>
                          <a:effectLst/>
                        </a:rPr>
                        <a:t>Хлорохина</a:t>
                      </a:r>
                      <a:r>
                        <a:rPr lang="ru-RU" sz="1600" dirty="0">
                          <a:solidFill>
                            <a:srgbClr val="FF0000"/>
                          </a:solidFill>
                          <a:effectLst/>
                        </a:rPr>
                        <a:t> фосфат*    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500 мг 2 раза в сутки течение 5  дней -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или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rgbClr val="FF0000"/>
                          </a:solidFill>
                          <a:effectLst/>
                        </a:rPr>
                        <a:t>Гидроксихлорохин</a:t>
                      </a:r>
                      <a:endParaRPr lang="ru-RU" sz="1600" dirty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1-день по  400 мг  х 2 раза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2-5 –й день по 200 мг х  2 раза   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2930" marR="3293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solidFill>
                            <a:srgbClr val="FF0000"/>
                          </a:solidFill>
                          <a:effectLst/>
                        </a:rPr>
                        <a:t>Ремдесивир</a:t>
                      </a:r>
                      <a:r>
                        <a:rPr lang="ru-RU" sz="1800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ru-RU" sz="1600" dirty="0">
                          <a:solidFill>
                            <a:srgbClr val="FF0000"/>
                          </a:solidFill>
                          <a:effectLst/>
                        </a:rPr>
                        <a:t>* </a:t>
                      </a:r>
                      <a:r>
                        <a:rPr lang="ru-RU" sz="1600" b="0" dirty="0">
                          <a:effectLst/>
                        </a:rPr>
                        <a:t>200 мг в/в </a:t>
                      </a:r>
                      <a:r>
                        <a:rPr lang="ru-RU" sz="1600" b="0" dirty="0" err="1">
                          <a:effectLst/>
                        </a:rPr>
                        <a:t>в</a:t>
                      </a:r>
                      <a:r>
                        <a:rPr lang="ru-RU" sz="1600" b="0" dirty="0">
                          <a:effectLst/>
                        </a:rPr>
                        <a:t> 1-й день, затем 100 мг в/в ежедневно в течение от 4-10 дней  до момента улучшения респираторных симптомов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</a:rPr>
                        <a:t>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</a:rPr>
                        <a:t> 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2930" marR="32930" marT="0" marB="0"/>
                </a:tc>
                <a:extLst>
                  <a:ext uri="{0D108BD9-81ED-4DB2-BD59-A6C34878D82A}">
                    <a16:rowId xmlns:a16="http://schemas.microsoft.com/office/drawing/2014/main" val="4046594758"/>
                  </a:ext>
                </a:extLst>
              </a:tr>
              <a:tr h="247098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2- схема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  Комбинированное лечение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Лопинавир</a:t>
                      </a:r>
                      <a:r>
                        <a:rPr lang="ru-RU" sz="1600" dirty="0">
                          <a:effectLst/>
                        </a:rPr>
                        <a:t>/</a:t>
                      </a:r>
                      <a:r>
                        <a:rPr lang="ru-RU" sz="1600" dirty="0" err="1">
                          <a:effectLst/>
                        </a:rPr>
                        <a:t>ритонавир</a:t>
                      </a:r>
                      <a:r>
                        <a:rPr lang="ru-RU" sz="1600" dirty="0">
                          <a:effectLst/>
                        </a:rPr>
                        <a:t> 400 мг/100 мг  х 2 раза в сутки, интервал между приемами 12 часов, суточная доза  800/200 мг. – 14 дней;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   плюс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 err="1" smtClean="0">
                          <a:solidFill>
                            <a:srgbClr val="FF0000"/>
                          </a:solidFill>
                          <a:effectLst/>
                        </a:rPr>
                        <a:t>Рибавирин</a:t>
                      </a:r>
                      <a:r>
                        <a:rPr lang="ru-RU" sz="1600" b="0" baseline="0" dirty="0" smtClean="0">
                          <a:solidFill>
                            <a:schemeClr val="dk1"/>
                          </a:solidFill>
                          <a:effectLst/>
                        </a:rPr>
                        <a:t> </a:t>
                      </a:r>
                      <a:endParaRPr lang="ru-RU" sz="16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При весе до 65 кг-400 мг утром и 400 мг вечером (в </a:t>
                      </a:r>
                      <a:r>
                        <a:rPr lang="ru-RU" sz="1600" dirty="0" err="1">
                          <a:effectLst/>
                        </a:rPr>
                        <a:t>сут</a:t>
                      </a:r>
                      <a:r>
                        <a:rPr lang="ru-RU" sz="1600" dirty="0">
                          <a:effectLst/>
                        </a:rPr>
                        <a:t>. 0,8 г);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при весе 65-85 кг- 400 мг утром  и 600 мг вечером (в </a:t>
                      </a:r>
                      <a:r>
                        <a:rPr lang="ru-RU" sz="1600" dirty="0" err="1">
                          <a:effectLst/>
                        </a:rPr>
                        <a:t>сут</a:t>
                      </a:r>
                      <a:r>
                        <a:rPr lang="ru-RU" sz="1600" dirty="0">
                          <a:effectLst/>
                        </a:rPr>
                        <a:t>. 1,0 г);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при весе более 85 кг-600 мг утром и 600 мг (в </a:t>
                      </a:r>
                      <a:r>
                        <a:rPr lang="ru-RU" sz="1600" dirty="0" err="1">
                          <a:effectLst/>
                        </a:rPr>
                        <a:t>сут</a:t>
                      </a:r>
                      <a:r>
                        <a:rPr lang="ru-RU" sz="1600" dirty="0">
                          <a:effectLst/>
                        </a:rPr>
                        <a:t>. 1,2 г.)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– 10 дней 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2930" marR="3293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973383"/>
                  </a:ext>
                </a:extLst>
              </a:tr>
              <a:tr h="215513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3 -  схема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 Комбинированное лечение  </a:t>
                      </a:r>
                      <a:endParaRPr lang="ru-RU" sz="1600" dirty="0" smtClean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 </a:t>
                      </a:r>
                      <a:r>
                        <a:rPr lang="ru-RU" sz="1600" b="1" dirty="0" err="1">
                          <a:solidFill>
                            <a:srgbClr val="FF0000"/>
                          </a:solidFill>
                          <a:effectLst/>
                        </a:rPr>
                        <a:t>Хлорохина</a:t>
                      </a: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</a:rPr>
                        <a:t> фосфат</a:t>
                      </a:r>
                      <a:r>
                        <a:rPr lang="ru-RU" sz="1600" b="1" dirty="0">
                          <a:effectLst/>
                        </a:rPr>
                        <a:t>*    </a:t>
                      </a:r>
                      <a:r>
                        <a:rPr lang="ru-RU" sz="1600" b="0" dirty="0">
                          <a:effectLst/>
                        </a:rPr>
                        <a:t>500 мг 2 раза в сутки течение 5  дней </a:t>
                      </a:r>
                      <a:r>
                        <a:rPr lang="ru-RU" sz="1600" b="0" dirty="0" smtClean="0">
                          <a:effectLst/>
                        </a:rPr>
                        <a:t>-или</a:t>
                      </a:r>
                      <a:endParaRPr lang="ru-RU" sz="1600" b="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solidFill>
                            <a:srgbClr val="FF0000"/>
                          </a:solidFill>
                          <a:effectLst/>
                        </a:rPr>
                        <a:t>Гидроксихлорохин</a:t>
                      </a: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</a:rPr>
                        <a:t> 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 1-день по  400 мг  х 2 раза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2-5 –й день по 200 мг х  2 раза  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плюс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solidFill>
                            <a:srgbClr val="FF0000"/>
                          </a:solidFill>
                          <a:effectLst/>
                        </a:rPr>
                        <a:t>Азитромицин</a:t>
                      </a:r>
                      <a:r>
                        <a:rPr lang="ru-RU" sz="1600" b="1" dirty="0">
                          <a:effectLst/>
                        </a:rPr>
                        <a:t> </a:t>
                      </a:r>
                      <a:r>
                        <a:rPr lang="ru-RU" sz="1600" dirty="0">
                          <a:effectLst/>
                        </a:rPr>
                        <a:t>по 500мг х 1раз в </a:t>
                      </a:r>
                      <a:r>
                        <a:rPr lang="ru-RU" sz="1600" dirty="0" err="1" smtClean="0">
                          <a:effectLst/>
                        </a:rPr>
                        <a:t>сут</a:t>
                      </a:r>
                      <a:r>
                        <a:rPr lang="ru-RU" sz="1600" dirty="0" smtClean="0">
                          <a:effectLst/>
                        </a:rPr>
                        <a:t>. - </a:t>
                      </a:r>
                      <a:r>
                        <a:rPr lang="ru-RU" sz="1600" dirty="0">
                          <a:effectLst/>
                        </a:rPr>
                        <a:t>5 </a:t>
                      </a:r>
                      <a:r>
                        <a:rPr lang="ru-RU" sz="1600" dirty="0" smtClean="0">
                          <a:effectLst/>
                        </a:rPr>
                        <a:t>дней (первые </a:t>
                      </a:r>
                      <a:r>
                        <a:rPr lang="ru-RU" sz="1600" dirty="0">
                          <a:effectLst/>
                        </a:rPr>
                        <a:t>трое суток в/в, далее перорально)</a:t>
                      </a:r>
                      <a:br>
                        <a:rPr lang="ru-RU" sz="1600" dirty="0">
                          <a:effectLst/>
                        </a:rPr>
                      </a:b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2930" marR="3293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2247110"/>
                  </a:ext>
                </a:extLst>
              </a:tr>
              <a:tr h="49302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Профилактика у медработников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2930" marR="32930" marT="0" marB="0"/>
                </a:tc>
                <a:tc gridSpan="2">
                  <a:txBody>
                    <a:bodyPr/>
                    <a:lstStyle/>
                    <a:p>
                      <a:r>
                        <a:rPr lang="ru-RU" sz="1800" b="1" kern="120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Гидроксихлорохин</a:t>
                      </a: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400 мг – суточная доза – по 200 мг х 2 раза, интервал между приемами 12 часов.  Прием -  1 раз в 21 день, 3 курса профилактики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2930" marR="3293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46300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568951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596570" y="261257"/>
            <a:ext cx="9757229" cy="1429431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solidFill>
                  <a:schemeClr val="accent1"/>
                </a:solidFill>
              </a:rPr>
              <a:t>Этиотропная терапия детям назначается на основании решения консилиума и наличия информированного согласия </a:t>
            </a:r>
            <a:r>
              <a:rPr lang="ru-RU" sz="2800" b="1" dirty="0" smtClean="0">
                <a:solidFill>
                  <a:schemeClr val="accent1"/>
                </a:solidFill>
              </a:rPr>
              <a:t>родителей </a:t>
            </a:r>
            <a:r>
              <a:rPr lang="ru-RU" sz="2800" b="1" dirty="0">
                <a:solidFill>
                  <a:schemeClr val="accent1"/>
                </a:solidFill>
              </a:rPr>
              <a:t/>
            </a:r>
            <a:br>
              <a:rPr lang="ru-RU" sz="2800" b="1" dirty="0">
                <a:solidFill>
                  <a:schemeClr val="accent1"/>
                </a:solidFill>
              </a:rPr>
            </a:br>
            <a:endParaRPr lang="ru-RU" sz="2800" b="1" dirty="0">
              <a:solidFill>
                <a:schemeClr val="accent1"/>
              </a:solidFill>
            </a:endParaRPr>
          </a:p>
        </p:txBody>
      </p:sp>
      <p:sp>
        <p:nvSpPr>
          <p:cNvPr id="7" name="Объект 6"/>
          <p:cNvSpPr>
            <a:spLocks noGrp="1"/>
          </p:cNvSpPr>
          <p:nvPr>
            <p:ph sz="half" idx="1"/>
          </p:nvPr>
        </p:nvSpPr>
        <p:spPr>
          <a:xfrm>
            <a:off x="667656" y="1690688"/>
            <a:ext cx="4180115" cy="4681083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62500" lnSpcReduction="20000"/>
          </a:bodyPr>
          <a:lstStyle/>
          <a:p>
            <a:r>
              <a:rPr lang="ru-RU" b="1" dirty="0"/>
              <a:t>Среднетяжелое течение без пневмонии </a:t>
            </a:r>
            <a:endParaRPr lang="ru-RU" dirty="0"/>
          </a:p>
          <a:p>
            <a:pPr marL="0" indent="0">
              <a:buNone/>
            </a:pPr>
            <a:endParaRPr lang="ru-RU" b="1" dirty="0" smtClean="0"/>
          </a:p>
          <a:p>
            <a:pPr marL="0" indent="0">
              <a:buNone/>
            </a:pPr>
            <a:r>
              <a:rPr lang="ru-RU" b="1" dirty="0" err="1" smtClean="0"/>
              <a:t>Лопинавир</a:t>
            </a:r>
            <a:r>
              <a:rPr lang="ru-RU" b="1" dirty="0" smtClean="0"/>
              <a:t>/</a:t>
            </a:r>
            <a:r>
              <a:rPr lang="ru-RU" b="1" dirty="0" err="1" smtClean="0"/>
              <a:t>ритонавир</a:t>
            </a:r>
            <a:r>
              <a:rPr lang="ru-RU" b="1" dirty="0" smtClean="0"/>
              <a:t>   </a:t>
            </a:r>
            <a:endParaRPr lang="ru-RU" b="1" dirty="0"/>
          </a:p>
          <a:p>
            <a:pPr marL="0" indent="0">
              <a:buNone/>
            </a:pPr>
            <a:r>
              <a:rPr lang="ru-RU" dirty="0"/>
              <a:t>100 мг/25 мг, 200мг/50 мг в таб. или 80мг/20мг/1мл раствор внутрь. </a:t>
            </a:r>
          </a:p>
          <a:p>
            <a:pPr marL="0" indent="0">
              <a:buNone/>
            </a:pPr>
            <a:r>
              <a:rPr lang="ru-RU" dirty="0"/>
              <a:t> </a:t>
            </a:r>
            <a:r>
              <a:rPr lang="ru-RU" dirty="0" smtClean="0"/>
              <a:t>15-25 </a:t>
            </a:r>
            <a:r>
              <a:rPr lang="ru-RU" dirty="0"/>
              <a:t>кг – суточная доза – 200/50 мг</a:t>
            </a:r>
          </a:p>
          <a:p>
            <a:pPr marL="0" indent="0">
              <a:buNone/>
            </a:pPr>
            <a:r>
              <a:rPr lang="ru-RU" dirty="0"/>
              <a:t>25-35кг – суточная доза -300/75 мг</a:t>
            </a:r>
          </a:p>
          <a:p>
            <a:pPr marL="0" indent="0">
              <a:buNone/>
            </a:pPr>
            <a:r>
              <a:rPr lang="ru-RU" dirty="0"/>
              <a:t>35 -60кг – суточная доза – 400мг/100мг</a:t>
            </a:r>
          </a:p>
          <a:p>
            <a:pPr marL="0" indent="0">
              <a:buNone/>
            </a:pPr>
            <a:r>
              <a:rPr lang="ru-RU" dirty="0"/>
              <a:t> </a:t>
            </a:r>
            <a:r>
              <a:rPr lang="ru-RU" dirty="0" smtClean="0"/>
              <a:t>Препарат </a:t>
            </a:r>
            <a:r>
              <a:rPr lang="ru-RU" dirty="0"/>
              <a:t>принимается 2 раза в сутки.</a:t>
            </a:r>
          </a:p>
          <a:p>
            <a:pPr marL="0" indent="0">
              <a:buNone/>
            </a:pPr>
            <a:r>
              <a:rPr lang="ru-RU" dirty="0"/>
              <a:t> </a:t>
            </a:r>
            <a:r>
              <a:rPr lang="ru-RU" dirty="0" smtClean="0"/>
              <a:t>Продолжительность </a:t>
            </a:r>
            <a:r>
              <a:rPr lang="ru-RU" dirty="0"/>
              <a:t>лечения -14 </a:t>
            </a:r>
            <a:r>
              <a:rPr lang="ru-RU" dirty="0" smtClean="0"/>
              <a:t>дней</a:t>
            </a:r>
            <a:endParaRPr lang="ru-RU" dirty="0"/>
          </a:p>
        </p:txBody>
      </p:sp>
      <p:sp>
        <p:nvSpPr>
          <p:cNvPr id="8" name="Объект 7"/>
          <p:cNvSpPr>
            <a:spLocks noGrp="1"/>
          </p:cNvSpPr>
          <p:nvPr>
            <p:ph sz="half" idx="2"/>
          </p:nvPr>
        </p:nvSpPr>
        <p:spPr>
          <a:xfrm>
            <a:off x="5065486" y="1690689"/>
            <a:ext cx="6647544" cy="4884282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62500" lnSpcReduction="20000"/>
          </a:bodyPr>
          <a:lstStyle/>
          <a:p>
            <a:r>
              <a:rPr lang="ru-RU" b="1" dirty="0"/>
              <a:t>Среднетяжелое течение с пневмонией/ Тяжелое </a:t>
            </a:r>
            <a:r>
              <a:rPr lang="ru-RU" b="1" dirty="0" smtClean="0"/>
              <a:t>течение  - </a:t>
            </a:r>
          </a:p>
          <a:p>
            <a:pPr marL="0" indent="0">
              <a:buNone/>
            </a:pPr>
            <a:r>
              <a:rPr lang="ru-RU" b="1" dirty="0"/>
              <a:t> </a:t>
            </a:r>
            <a:r>
              <a:rPr lang="ru-RU" b="1" dirty="0" smtClean="0"/>
              <a:t>   </a:t>
            </a:r>
            <a:r>
              <a:rPr lang="ru-RU" dirty="0" err="1" smtClean="0"/>
              <a:t>Лопинавир</a:t>
            </a:r>
            <a:r>
              <a:rPr lang="ru-RU" dirty="0" smtClean="0"/>
              <a:t>/</a:t>
            </a:r>
            <a:r>
              <a:rPr lang="ru-RU" dirty="0" err="1" smtClean="0"/>
              <a:t>ритонавир</a:t>
            </a:r>
            <a:r>
              <a:rPr lang="ru-RU" dirty="0" smtClean="0"/>
              <a:t>   </a:t>
            </a:r>
          </a:p>
          <a:p>
            <a:pPr marL="0" indent="0">
              <a:buNone/>
            </a:pPr>
            <a:endParaRPr lang="ru-RU" dirty="0"/>
          </a:p>
          <a:p>
            <a:pPr>
              <a:buFont typeface="Wingdings" panose="05000000000000000000" pitchFamily="2" charset="2"/>
              <a:buChar char="Ø"/>
            </a:pPr>
            <a:r>
              <a:rPr lang="ru-RU" b="1" dirty="0"/>
              <a:t>Альтернативная схема лечения </a:t>
            </a:r>
            <a:endParaRPr lang="kk-KZ" b="1" dirty="0" smtClean="0"/>
          </a:p>
          <a:p>
            <a:r>
              <a:rPr lang="kk-KZ" b="1" dirty="0" smtClean="0">
                <a:solidFill>
                  <a:srgbClr val="FF0000"/>
                </a:solidFill>
              </a:rPr>
              <a:t>Гидроксихлорохин </a:t>
            </a:r>
            <a:r>
              <a:rPr lang="kk-KZ" b="1" dirty="0">
                <a:solidFill>
                  <a:srgbClr val="FF0000"/>
                </a:solidFill>
              </a:rPr>
              <a:t>+ азитромицин</a:t>
            </a:r>
            <a:endParaRPr lang="ru-RU" dirty="0">
              <a:solidFill>
                <a:srgbClr val="FF0000"/>
              </a:solidFill>
            </a:endParaRPr>
          </a:p>
          <a:p>
            <a:r>
              <a:rPr lang="kk-KZ" b="1" dirty="0">
                <a:solidFill>
                  <a:srgbClr val="FF0000"/>
                </a:solidFill>
              </a:rPr>
              <a:t>Гидроксихлорохин</a:t>
            </a:r>
            <a:r>
              <a:rPr lang="kk-KZ" dirty="0">
                <a:solidFill>
                  <a:srgbClr val="FF0000"/>
                </a:solidFill>
              </a:rPr>
              <a:t> </a:t>
            </a:r>
            <a:endParaRPr lang="ru-RU" dirty="0">
              <a:solidFill>
                <a:srgbClr val="FF0000"/>
              </a:solidFill>
            </a:endParaRPr>
          </a:p>
          <a:p>
            <a:r>
              <a:rPr lang="kk-KZ" dirty="0"/>
              <a:t>-</a:t>
            </a:r>
            <a:r>
              <a:rPr lang="ru-RU" dirty="0"/>
              <a:t> при весе &lt;60 кг -  6,5 мг\кг ( </a:t>
            </a:r>
            <a:r>
              <a:rPr lang="ru-RU" dirty="0" err="1"/>
              <a:t>сут</a:t>
            </a:r>
            <a:r>
              <a:rPr lang="ru-RU" dirty="0"/>
              <a:t>. Доза) в   2 приема  в 1-ый день</a:t>
            </a:r>
          </a:p>
          <a:p>
            <a:r>
              <a:rPr lang="ru-RU" dirty="0"/>
              <a:t>со 2 – 5 дни -  3,5 мг /кг (</a:t>
            </a:r>
            <a:r>
              <a:rPr lang="ru-RU" dirty="0" err="1"/>
              <a:t>сут</a:t>
            </a:r>
            <a:r>
              <a:rPr lang="ru-RU" dirty="0"/>
              <a:t>. доза  в  2 приема</a:t>
            </a:r>
          </a:p>
          <a:p>
            <a:r>
              <a:rPr lang="ru-RU" dirty="0"/>
              <a:t>при весе</a:t>
            </a:r>
            <a:r>
              <a:rPr lang="ru-RU" i="1" dirty="0"/>
              <a:t> &gt;60 кг</a:t>
            </a:r>
            <a:r>
              <a:rPr lang="ru-RU" dirty="0"/>
              <a:t> </a:t>
            </a:r>
          </a:p>
          <a:p>
            <a:r>
              <a:rPr lang="ru-RU" dirty="0"/>
              <a:t>1 день  по  400 мг х2 раза в день</a:t>
            </a:r>
          </a:p>
          <a:p>
            <a:r>
              <a:rPr lang="ru-RU" dirty="0"/>
              <a:t>со 2-5 день  - по 200 мг х 2 раза  </a:t>
            </a:r>
          </a:p>
          <a:p>
            <a:r>
              <a:rPr lang="kk-KZ" dirty="0">
                <a:solidFill>
                  <a:srgbClr val="FF0000"/>
                </a:solidFill>
              </a:rPr>
              <a:t>+ </a:t>
            </a:r>
            <a:r>
              <a:rPr lang="kk-KZ" b="1" dirty="0">
                <a:solidFill>
                  <a:srgbClr val="FF0000"/>
                </a:solidFill>
              </a:rPr>
              <a:t>азитромицин</a:t>
            </a:r>
            <a:r>
              <a:rPr lang="kk-KZ" dirty="0">
                <a:solidFill>
                  <a:srgbClr val="FF0000"/>
                </a:solidFill>
              </a:rPr>
              <a:t> </a:t>
            </a:r>
            <a:r>
              <a:rPr lang="kk-KZ" dirty="0"/>
              <a:t>из расчета 10 мг/кг 1 раз в сут. в течение 3 дней или в 1-й день – 10 мг/кг, затем 4 дня – по 5-10 мг/кг/сут.</a:t>
            </a:r>
            <a:endParaRPr lang="ru-RU" dirty="0"/>
          </a:p>
          <a:p>
            <a:r>
              <a:rPr lang="ru-RU" dirty="0"/>
              <a:t>(первые двое суток в/в, далее перорально)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086839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335314" y="232229"/>
            <a:ext cx="10018486" cy="1458459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chemeClr val="accent1"/>
                </a:solidFill>
              </a:rPr>
              <a:t>Этиотропное лечение COVID-19 женщин в период беременности и кормления грудью в настоящее время не </a:t>
            </a:r>
            <a:r>
              <a:rPr lang="ru-RU" sz="3200" b="1" dirty="0" smtClean="0">
                <a:solidFill>
                  <a:schemeClr val="accent1"/>
                </a:solidFill>
              </a:rPr>
              <a:t>разработано </a:t>
            </a:r>
            <a:endParaRPr lang="ru-RU" sz="3200" b="1" dirty="0">
              <a:solidFill>
                <a:schemeClr val="accent1"/>
              </a:solidFill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Назначение </a:t>
            </a:r>
            <a:r>
              <a:rPr lang="ru-RU" dirty="0"/>
              <a:t>препаратов </a:t>
            </a:r>
            <a:r>
              <a:rPr lang="ru-RU" dirty="0" err="1"/>
              <a:t>лопинавир+ритонавир</a:t>
            </a:r>
            <a:r>
              <a:rPr lang="ru-RU" dirty="0"/>
              <a:t> возможно в случае, когда предполагаемая польза для матери превосходит потенциальный риск для плода: 400 мг </a:t>
            </a:r>
            <a:r>
              <a:rPr lang="ru-RU" dirty="0" err="1"/>
              <a:t>лопинавира</a:t>
            </a:r>
            <a:r>
              <a:rPr lang="ru-RU" dirty="0"/>
              <a:t> + 100 мг </a:t>
            </a:r>
            <a:r>
              <a:rPr lang="ru-RU" dirty="0" err="1"/>
              <a:t>ритонавира</a:t>
            </a:r>
            <a:r>
              <a:rPr lang="ru-RU" dirty="0"/>
              <a:t> назначаются каждые 12 часов в течение 14 дней в </a:t>
            </a:r>
            <a:r>
              <a:rPr lang="ru-RU" dirty="0" err="1"/>
              <a:t>таблетированной</a:t>
            </a:r>
            <a:r>
              <a:rPr lang="ru-RU" dirty="0"/>
              <a:t> форме. В случае невозможности перорального приема препараты (400 мг </a:t>
            </a:r>
            <a:r>
              <a:rPr lang="ru-RU" dirty="0" err="1"/>
              <a:t>лопинавира</a:t>
            </a:r>
            <a:r>
              <a:rPr lang="ru-RU" dirty="0"/>
              <a:t> + 100 мг </a:t>
            </a:r>
            <a:r>
              <a:rPr lang="ru-RU" dirty="0" err="1"/>
              <a:t>ритонавира</a:t>
            </a:r>
            <a:r>
              <a:rPr lang="ru-RU" dirty="0"/>
              <a:t>) вводятся через </a:t>
            </a:r>
            <a:r>
              <a:rPr lang="ru-RU" dirty="0" err="1"/>
              <a:t>назогастральный</a:t>
            </a:r>
            <a:r>
              <a:rPr lang="ru-RU" dirty="0"/>
              <a:t> зонд в виде суспензии (5 мл) каждые 12 часов в течение 14 дней. </a:t>
            </a:r>
            <a:endParaRPr lang="ru-RU" dirty="0" smtClean="0"/>
          </a:p>
          <a:p>
            <a:r>
              <a:rPr lang="ru-RU" dirty="0" smtClean="0"/>
              <a:t>Лечение </a:t>
            </a:r>
            <a:r>
              <a:rPr lang="ru-RU" dirty="0"/>
              <a:t>должно быть начато как можно раньше, что в большей степени обеспечивает выздоровление. </a:t>
            </a:r>
            <a:endParaRPr lang="ru-RU" dirty="0" smtClean="0"/>
          </a:p>
          <a:p>
            <a:r>
              <a:rPr lang="ru-RU" dirty="0" smtClean="0"/>
              <a:t>Противовирусные </a:t>
            </a:r>
            <a:r>
              <a:rPr lang="ru-RU" dirty="0"/>
              <a:t>препараты беременным с тяжелым или прогрессирующим течением заболевания необходимо назначать и в более поздние сроки от начала заболевания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7770691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90170" y="348343"/>
            <a:ext cx="10163629" cy="1342345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>
                <a:solidFill>
                  <a:schemeClr val="accent1"/>
                </a:solidFill>
              </a:rPr>
              <a:t>Тактика </a:t>
            </a:r>
            <a:r>
              <a:rPr lang="ru-RU" sz="3600" dirty="0" err="1" smtClean="0">
                <a:solidFill>
                  <a:schemeClr val="accent1"/>
                </a:solidFill>
              </a:rPr>
              <a:t>родоразрешения</a:t>
            </a:r>
            <a:r>
              <a:rPr lang="ru-RU" sz="3600" dirty="0" smtClean="0">
                <a:solidFill>
                  <a:schemeClr val="accent1"/>
                </a:solidFill>
              </a:rPr>
              <a:t> и грудного вскармливания </a:t>
            </a:r>
            <a:endParaRPr lang="ru-RU" sz="3600" dirty="0">
              <a:solidFill>
                <a:schemeClr val="accent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90170" y="2017485"/>
            <a:ext cx="10163630" cy="4159477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Новорожденных следует изолировать как минимум на 14 дней или до прекращения выделения вируса; также в течение этого времени не рекомендуют кормить грудью </a:t>
            </a:r>
          </a:p>
          <a:p>
            <a:r>
              <a:rPr lang="ru-RU" dirty="0"/>
              <a:t> </a:t>
            </a:r>
            <a:r>
              <a:rPr lang="ru-RU" dirty="0" smtClean="0"/>
              <a:t>Решения </a:t>
            </a:r>
            <a:r>
              <a:rPr lang="ru-RU" dirty="0"/>
              <a:t>об экстренном </a:t>
            </a:r>
            <a:r>
              <a:rPr lang="ru-RU" dirty="0" err="1"/>
              <a:t>родоразрешении</a:t>
            </a:r>
            <a:r>
              <a:rPr lang="ru-RU" dirty="0"/>
              <a:t> и прерывании беременности сложны и основываются на многих факторах: </a:t>
            </a:r>
            <a:r>
              <a:rPr lang="ru-RU" dirty="0" smtClean="0"/>
              <a:t>сроке беременности состоянии </a:t>
            </a:r>
            <a:r>
              <a:rPr lang="ru-RU" dirty="0"/>
              <a:t>матери и стабильности состояния плода. </a:t>
            </a:r>
            <a:endParaRPr lang="ru-RU" dirty="0" smtClean="0"/>
          </a:p>
          <a:p>
            <a:r>
              <a:rPr lang="ru-RU" dirty="0" smtClean="0"/>
              <a:t>Необходимы </a:t>
            </a:r>
            <a:r>
              <a:rPr lang="ru-RU" dirty="0"/>
              <a:t>консультации с акушерами-гинекологами, неонатологами и реаниматологами (в зависимости от состояния матери).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5894236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Лечение бессимптомных носителей не проводится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92500" lnSpcReduction="20000"/>
          </a:bodyPr>
          <a:lstStyle/>
          <a:p>
            <a:r>
              <a:rPr lang="ru-RU" b="1" dirty="0"/>
              <a:t> Бессимптомные носители</a:t>
            </a:r>
            <a:r>
              <a:rPr lang="ru-RU" dirty="0"/>
              <a:t> находятся под медицинским наблюдением   в течение 14 дней.    </a:t>
            </a:r>
            <a:endParaRPr lang="ru-RU" dirty="0" smtClean="0"/>
          </a:p>
          <a:p>
            <a:endParaRPr lang="ru-RU" dirty="0"/>
          </a:p>
          <a:p>
            <a:r>
              <a:rPr lang="ru-RU" dirty="0" smtClean="0"/>
              <a:t>Наблюдение </a:t>
            </a:r>
            <a:r>
              <a:rPr lang="ru-RU" dirty="0"/>
              <a:t>снимается после 2-х отрицательных результатов ПЦР мазка из носоглотки   с интервалом забора ≥24 часа, взятых на 15 и 16 дни изоляции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pPr marL="0" indent="0">
              <a:buNone/>
            </a:pPr>
            <a:r>
              <a:rPr lang="ru-RU" i="1" dirty="0"/>
              <a:t> 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 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i="1" dirty="0"/>
              <a:t>Примечание: </a:t>
            </a:r>
            <a:endParaRPr lang="ru-RU" i="1" dirty="0" smtClean="0"/>
          </a:p>
          <a:p>
            <a:r>
              <a:rPr lang="ru-RU" i="1" dirty="0" smtClean="0"/>
              <a:t>при </a:t>
            </a:r>
            <a:r>
              <a:rPr lang="ru-RU" i="1" dirty="0"/>
              <a:t>получении положительного результата ПЦР РНК </a:t>
            </a:r>
            <a:r>
              <a:rPr lang="en-US" i="1" dirty="0"/>
              <a:t>SARS </a:t>
            </a:r>
            <a:r>
              <a:rPr lang="en-US" i="1" dirty="0" err="1"/>
              <a:t>CoV</a:t>
            </a:r>
            <a:r>
              <a:rPr lang="ru-RU" i="1" dirty="0"/>
              <a:t>-2  в конце срока наблюдения и отсутствии клинических проявлении рекомендовано    продолжить медицинское наблюдение в течение последующих 14 дней</a:t>
            </a:r>
            <a:r>
              <a:rPr lang="ru-RU" i="1" dirty="0" smtClean="0"/>
              <a:t>.</a:t>
            </a:r>
          </a:p>
          <a:p>
            <a:r>
              <a:rPr lang="ru-RU" i="1" dirty="0" smtClean="0"/>
              <a:t> </a:t>
            </a:r>
            <a:r>
              <a:rPr lang="ru-RU" i="1" dirty="0"/>
              <a:t>В конце срока наблюдения повторить двукратно ПЦР –обследование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64991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83743" y="436728"/>
            <a:ext cx="7837678" cy="614150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chemeClr val="accent1"/>
                </a:solidFill>
              </a:rPr>
              <a:t>Определение</a:t>
            </a:r>
            <a:endParaRPr lang="ru-RU" sz="3600" b="1" dirty="0">
              <a:solidFill>
                <a:schemeClr val="accent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59307" y="1241947"/>
            <a:ext cx="8078119" cy="5377217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8000" dirty="0" err="1"/>
              <a:t>Коронавирусная</a:t>
            </a:r>
            <a:r>
              <a:rPr lang="ru-RU" sz="8000" dirty="0"/>
              <a:t> инфекция</a:t>
            </a:r>
            <a:r>
              <a:rPr lang="ru-RU" sz="8000" b="1" dirty="0"/>
              <a:t>  </a:t>
            </a:r>
            <a:r>
              <a:rPr lang="ru-RU" sz="8000" dirty="0"/>
              <a:t>(COVID-19) — острое инфекционное заболевание, вызываемое новым штаммом вируса из рода </a:t>
            </a:r>
            <a:r>
              <a:rPr lang="ru-RU" sz="8000" dirty="0" err="1"/>
              <a:t>коронавирусов</a:t>
            </a:r>
            <a:r>
              <a:rPr lang="ru-RU" sz="8000" dirty="0"/>
              <a:t> </a:t>
            </a:r>
            <a:r>
              <a:rPr lang="ru-RU" sz="8000" dirty="0">
                <a:solidFill>
                  <a:srgbClr val="FF0000"/>
                </a:solidFill>
              </a:rPr>
              <a:t>SARS CoV-2 </a:t>
            </a:r>
            <a:r>
              <a:rPr lang="ru-RU" sz="8000" dirty="0"/>
              <a:t>с </a:t>
            </a:r>
            <a:r>
              <a:rPr lang="ru-RU" sz="8000" dirty="0" err="1"/>
              <a:t>аэрозольно</a:t>
            </a:r>
            <a:r>
              <a:rPr lang="ru-RU" sz="8000" dirty="0"/>
              <a:t>-капельным и контактно-бытовым механизмом передачи,  </a:t>
            </a:r>
            <a:r>
              <a:rPr lang="ru-RU" sz="8000" dirty="0">
                <a:solidFill>
                  <a:srgbClr val="FF0000"/>
                </a:solidFill>
              </a:rPr>
              <a:t>с </a:t>
            </a:r>
            <a:r>
              <a:rPr lang="ru-RU" sz="8000" dirty="0" err="1">
                <a:solidFill>
                  <a:srgbClr val="FF0000"/>
                </a:solidFill>
              </a:rPr>
              <a:t>тропностью</a:t>
            </a:r>
            <a:r>
              <a:rPr lang="ru-RU" sz="8000" dirty="0">
                <a:solidFill>
                  <a:srgbClr val="FF0000"/>
                </a:solidFill>
              </a:rPr>
              <a:t> к легочной ткани, </a:t>
            </a:r>
            <a:r>
              <a:rPr lang="ru-RU" sz="8000" dirty="0"/>
              <a:t> протекает от бессимптомного </a:t>
            </a:r>
            <a:r>
              <a:rPr lang="ru-RU" sz="8000" dirty="0" err="1">
                <a:solidFill>
                  <a:srgbClr val="FF0000"/>
                </a:solidFill>
              </a:rPr>
              <a:t>вирусоносительства</a:t>
            </a:r>
            <a:r>
              <a:rPr lang="ru-RU" sz="8000" dirty="0"/>
              <a:t> до клинически выраженных форм заболевания, характеризующихся  интоксикацией, воспалительным процессом верхних и нижних дыхательных путей, вплоть до пневмонии с риском развития тяжелого острого респираторного </a:t>
            </a:r>
            <a:r>
              <a:rPr lang="ru-RU" sz="8000" dirty="0" err="1"/>
              <a:t>дистресс</a:t>
            </a:r>
            <a:r>
              <a:rPr lang="ru-RU" sz="8000" dirty="0"/>
              <a:t>-синдрома и </a:t>
            </a:r>
            <a:r>
              <a:rPr lang="ru-RU" sz="8000" dirty="0" smtClean="0"/>
              <a:t>сепсиса</a:t>
            </a:r>
            <a:endParaRPr lang="ru-RU" sz="80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ru-RU" sz="8000" dirty="0" smtClean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8000" dirty="0" smtClean="0"/>
              <a:t>Заболевани</a:t>
            </a:r>
            <a:r>
              <a:rPr lang="ru-RU" sz="8000" dirty="0"/>
              <a:t>е</a:t>
            </a:r>
            <a:r>
              <a:rPr lang="ru-RU" sz="8000" dirty="0" smtClean="0"/>
              <a:t> называется </a:t>
            </a:r>
            <a:r>
              <a:rPr lang="en-US" sz="8000" dirty="0" smtClean="0"/>
              <a:t>COVID-19</a:t>
            </a:r>
            <a:endParaRPr lang="ru-RU" sz="8000" dirty="0" smtClean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8000" dirty="0" smtClean="0"/>
              <a:t>Вирус - </a:t>
            </a:r>
            <a:r>
              <a:rPr lang="ru-RU" sz="8000" dirty="0">
                <a:solidFill>
                  <a:srgbClr val="FF0000"/>
                </a:solidFill>
              </a:rPr>
              <a:t>SARS CoV-2 </a:t>
            </a:r>
            <a:endParaRPr lang="ru-RU" sz="8000" dirty="0" smtClean="0">
              <a:solidFill>
                <a:srgbClr val="FF0000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ru-RU" sz="8000" dirty="0">
              <a:solidFill>
                <a:srgbClr val="FF0000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8000" dirty="0" err="1" smtClean="0">
                <a:solidFill>
                  <a:srgbClr val="FF0000"/>
                </a:solidFill>
              </a:rPr>
              <a:t>Тропность</a:t>
            </a:r>
            <a:r>
              <a:rPr lang="ru-RU" sz="8000" dirty="0" smtClean="0">
                <a:solidFill>
                  <a:srgbClr val="FF0000"/>
                </a:solidFill>
              </a:rPr>
              <a:t> к легочной ткани SARS </a:t>
            </a:r>
            <a:r>
              <a:rPr lang="ru-RU" sz="8000" dirty="0">
                <a:solidFill>
                  <a:srgbClr val="FF0000"/>
                </a:solidFill>
              </a:rPr>
              <a:t>CoV-2 </a:t>
            </a:r>
            <a:r>
              <a:rPr lang="ru-RU" sz="8000" dirty="0" smtClean="0">
                <a:solidFill>
                  <a:srgbClr val="FF0000"/>
                </a:solidFill>
              </a:rPr>
              <a:t> объясняется </a:t>
            </a:r>
            <a:r>
              <a:rPr lang="ru-RU" sz="8000" dirty="0" err="1" smtClean="0">
                <a:solidFill>
                  <a:srgbClr val="FF0000"/>
                </a:solidFill>
              </a:rPr>
              <a:t>тропностьью</a:t>
            </a:r>
            <a:r>
              <a:rPr lang="ru-RU" sz="8000" dirty="0" smtClean="0">
                <a:solidFill>
                  <a:srgbClr val="FF0000"/>
                </a:solidFill>
              </a:rPr>
              <a:t> к рецепторам АПФ-2, которые имеются в легочной ткани, в связи с чем и происходит </a:t>
            </a:r>
            <a:r>
              <a:rPr lang="en-US" sz="8000" dirty="0" smtClean="0">
                <a:solidFill>
                  <a:srgbClr val="FF0000"/>
                </a:solidFill>
              </a:rPr>
              <a:t>shedding (</a:t>
            </a:r>
            <a:r>
              <a:rPr lang="ru-RU" sz="8000" dirty="0" smtClean="0">
                <a:solidFill>
                  <a:srgbClr val="FF0000"/>
                </a:solidFill>
              </a:rPr>
              <a:t>пролитие) вируса в клетку (альвеолы) </a:t>
            </a:r>
            <a:endParaRPr lang="ru-RU" sz="8000" dirty="0">
              <a:solidFill>
                <a:srgbClr val="FF0000"/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en-US" sz="8000" dirty="0" smtClean="0"/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ru-RU" sz="6700" dirty="0" smtClean="0"/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ru-RU" sz="67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ru-RU" sz="6700" dirty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9600" dirty="0"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9600" dirty="0" smtClean="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4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7" name="Picture 69">
            <a:extLst>
              <a:ext uri="{FF2B5EF4-FFF2-40B4-BE49-F238E27FC236}">
                <a16:creationId xmlns:a16="http://schemas.microsoft.com/office/drawing/2014/main" id="{19087A5B-834F-AA4F-9426-7CAE02DE14A9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2667" y="2220685"/>
            <a:ext cx="3561632" cy="2207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768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chemeClr val="accent1"/>
                </a:solidFill>
              </a:rPr>
              <a:t>Патогенетическая </a:t>
            </a:r>
            <a:r>
              <a:rPr lang="ru-RU" sz="3200" b="1" dirty="0" smtClean="0">
                <a:solidFill>
                  <a:schemeClr val="accent1"/>
                </a:solidFill>
              </a:rPr>
              <a:t>терапия</a:t>
            </a:r>
            <a:r>
              <a:rPr lang="ru-RU" sz="3200" dirty="0">
                <a:solidFill>
                  <a:schemeClr val="accent1"/>
                </a:solidFill>
              </a:rPr>
              <a:t/>
            </a:r>
            <a:br>
              <a:rPr lang="ru-RU" sz="3200" dirty="0">
                <a:solidFill>
                  <a:schemeClr val="accent1"/>
                </a:solidFill>
              </a:rPr>
            </a:br>
            <a:endParaRPr lang="ru-RU" sz="3200" dirty="0">
              <a:solidFill>
                <a:schemeClr val="accent1"/>
              </a:solidFill>
            </a:endParaRPr>
          </a:p>
        </p:txBody>
      </p:sp>
      <p:sp>
        <p:nvSpPr>
          <p:cNvPr id="10" name="Объект 9"/>
          <p:cNvSpPr>
            <a:spLocks noGrp="1"/>
          </p:cNvSpPr>
          <p:nvPr>
            <p:ph idx="1"/>
          </p:nvPr>
        </p:nvSpPr>
        <p:spPr>
          <a:xfrm>
            <a:off x="638629" y="1335314"/>
            <a:ext cx="11030857" cy="5254171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При </a:t>
            </a:r>
            <a:r>
              <a:rPr lang="ru-RU" dirty="0"/>
              <a:t>легкой и среднетяжелой без пневмонии формах заболевания рекомендуется обильное питье из расчета 30 мл/кг веса</a:t>
            </a:r>
            <a:r>
              <a:rPr lang="ru-RU" dirty="0" smtClean="0"/>
              <a:t>.</a:t>
            </a:r>
          </a:p>
          <a:p>
            <a:r>
              <a:rPr lang="ru-RU" b="1" dirty="0" err="1" smtClean="0"/>
              <a:t>Инфузионная</a:t>
            </a:r>
            <a:r>
              <a:rPr lang="ru-RU" b="1" dirty="0" smtClean="0"/>
              <a:t> </a:t>
            </a:r>
            <a:r>
              <a:rPr lang="ru-RU" b="1" dirty="0"/>
              <a:t>терапия</a:t>
            </a:r>
            <a:r>
              <a:rPr lang="ru-RU" dirty="0"/>
              <a:t> назначается из расчета суточной физиологической потребности в жидкости, с учетом патологических потерь (рвота, жидкий стул, лихорадка, повышенная перспирация) и </a:t>
            </a:r>
            <a:r>
              <a:rPr lang="ru-RU" dirty="0" err="1"/>
              <a:t>энтеральной</a:t>
            </a:r>
            <a:r>
              <a:rPr lang="ru-RU" dirty="0"/>
              <a:t> нагрузки с учетом почасового диуреза в составе: </a:t>
            </a:r>
            <a:r>
              <a:rPr lang="ru-RU" dirty="0" err="1"/>
              <a:t>кристаллоидные</a:t>
            </a:r>
            <a:r>
              <a:rPr lang="ru-RU" dirty="0"/>
              <a:t> растворы -  в/в </a:t>
            </a:r>
            <a:r>
              <a:rPr lang="ru-RU" dirty="0" err="1"/>
              <a:t>капельно</a:t>
            </a:r>
            <a:r>
              <a:rPr lang="ru-RU" dirty="0"/>
              <a:t> со скоростью до 90 капель/мин (1–4,5 мл/мин) — 400–800 мл/</a:t>
            </a:r>
            <a:r>
              <a:rPr lang="ru-RU" dirty="0" err="1"/>
              <a:t>сут</a:t>
            </a:r>
            <a:r>
              <a:rPr lang="ru-RU" dirty="0"/>
              <a:t>.,   альбумин — 10–20% раствор в/в </a:t>
            </a:r>
            <a:r>
              <a:rPr lang="ru-RU" dirty="0" err="1"/>
              <a:t>капельно</a:t>
            </a:r>
            <a:r>
              <a:rPr lang="ru-RU" dirty="0"/>
              <a:t> (пациентам с </a:t>
            </a:r>
            <a:r>
              <a:rPr lang="ru-RU" dirty="0" err="1"/>
              <a:t>гипоальбуминемией</a:t>
            </a:r>
            <a:r>
              <a:rPr lang="ru-RU" dirty="0"/>
              <a:t> при наличии показаний);</a:t>
            </a:r>
          </a:p>
          <a:p>
            <a:r>
              <a:rPr lang="ru-RU" dirty="0"/>
              <a:t>При наличии ОРДС, признаков отека легких в клинической картине целесообразно ограничение жидкостной нагрузки на 30% от суточной физиологической потребности. Применение петлевых диуретиков (фуросемид по показаниям).</a:t>
            </a:r>
            <a:r>
              <a:rPr lang="ru-RU" b="1" dirty="0"/>
              <a:t> </a:t>
            </a:r>
            <a:endParaRPr lang="ru-RU" b="1" dirty="0" smtClean="0"/>
          </a:p>
          <a:p>
            <a:r>
              <a:rPr lang="ru-RU" b="1" dirty="0"/>
              <a:t> </a:t>
            </a:r>
            <a:r>
              <a:rPr lang="ru-RU" b="1" dirty="0" err="1">
                <a:solidFill>
                  <a:srgbClr val="FF0000"/>
                </a:solidFill>
              </a:rPr>
              <a:t>Тоцилизумаб</a:t>
            </a:r>
            <a:r>
              <a:rPr lang="ru-RU" b="1" dirty="0">
                <a:solidFill>
                  <a:srgbClr val="FF0000"/>
                </a:solidFill>
              </a:rPr>
              <a:t>.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/>
              <a:t>Препарат на основе </a:t>
            </a:r>
            <a:r>
              <a:rPr lang="ru-RU" dirty="0" err="1"/>
              <a:t>моноклональных</a:t>
            </a:r>
            <a:r>
              <a:rPr lang="ru-RU" dirty="0"/>
              <a:t> антител, ингибирует рецепторы ИЛ-6. При лечении COVID-19 предназначен для пациентов </a:t>
            </a:r>
            <a:r>
              <a:rPr lang="en-US" dirty="0"/>
              <a:t>c</a:t>
            </a:r>
            <a:r>
              <a:rPr lang="ru-RU" dirty="0"/>
              <a:t> тяжелым течением: с острым респираторным </a:t>
            </a:r>
            <a:r>
              <a:rPr lang="ru-RU" dirty="0" err="1"/>
              <a:t>дистресс</a:t>
            </a:r>
            <a:r>
              <a:rPr lang="ru-RU" dirty="0"/>
              <a:t>-синдромом, синдромом </a:t>
            </a:r>
            <a:r>
              <a:rPr lang="ru-RU" dirty="0" err="1"/>
              <a:t>цитокинового</a:t>
            </a:r>
            <a:r>
              <a:rPr lang="ru-RU" dirty="0"/>
              <a:t> шторма. Концентрат для приготовления раствора для </a:t>
            </a:r>
            <a:r>
              <a:rPr lang="ru-RU" dirty="0" err="1"/>
              <a:t>инфузий</a:t>
            </a:r>
            <a:r>
              <a:rPr lang="ru-RU" dirty="0"/>
              <a:t> 400 мг внутривенно </a:t>
            </a:r>
            <a:r>
              <a:rPr lang="ru-RU" dirty="0" err="1"/>
              <a:t>капельно</a:t>
            </a:r>
            <a:r>
              <a:rPr lang="ru-RU" dirty="0"/>
              <a:t> медленно (в течение не менее 1 часа), при недостаточном эффекте повторить введение через 12 ч. Однократно вводить не более 800 мг.</a:t>
            </a:r>
          </a:p>
          <a:p>
            <a:pPr marL="0" indent="0">
              <a:buNone/>
            </a:pPr>
            <a:endParaRPr lang="ru-RU" i="1" dirty="0"/>
          </a:p>
          <a:p>
            <a:pPr marL="0" indent="0">
              <a:buNone/>
            </a:pPr>
            <a:r>
              <a:rPr lang="ru-RU" i="1" dirty="0"/>
              <a:t>	Не рекомендуется назначать системные </a:t>
            </a:r>
            <a:r>
              <a:rPr lang="ru-RU" i="1" dirty="0" err="1"/>
              <a:t>глюкокортикостероиды</a:t>
            </a:r>
            <a:r>
              <a:rPr lang="ru-RU" i="1" dirty="0"/>
              <a:t> для лечения вирусной пневмонии и ОРДС, если нет других жизненно важных показаний к назначению ГКС.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4619263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200" b="1" dirty="0">
                <a:solidFill>
                  <a:schemeClr val="accent1"/>
                </a:solidFill>
              </a:rPr>
              <a:t>Симптоматическая терапия:</a:t>
            </a:r>
            <a:r>
              <a:rPr lang="ru-RU" sz="3200" dirty="0">
                <a:solidFill>
                  <a:schemeClr val="accent1"/>
                </a:solidFill>
              </a:rPr>
              <a:t/>
            </a:r>
            <a:br>
              <a:rPr lang="ru-RU" sz="3200" dirty="0">
                <a:solidFill>
                  <a:schemeClr val="accent1"/>
                </a:solidFill>
              </a:rPr>
            </a:br>
            <a:endParaRPr lang="ru-RU" sz="3200" dirty="0">
              <a:solidFill>
                <a:schemeClr val="accent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11086" y="1690688"/>
            <a:ext cx="9742714" cy="4486275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ru-RU" dirty="0" smtClean="0"/>
              <a:t>купирование </a:t>
            </a:r>
            <a:r>
              <a:rPr lang="ru-RU" dirty="0"/>
              <a:t>лихорадки (жаропонижающие препараты – парацетамол);</a:t>
            </a:r>
          </a:p>
          <a:p>
            <a:pPr lvl="0"/>
            <a:r>
              <a:rPr lang="ru-RU" dirty="0"/>
              <a:t>комплексная терапия ринита и/или </a:t>
            </a:r>
            <a:r>
              <a:rPr lang="ru-RU" dirty="0" err="1"/>
              <a:t>ринофарингита</a:t>
            </a:r>
            <a:r>
              <a:rPr lang="ru-RU" dirty="0"/>
              <a:t> (увлажняющие/ </a:t>
            </a:r>
            <a:r>
              <a:rPr lang="ru-RU" dirty="0" err="1"/>
              <a:t>элиминационные</a:t>
            </a:r>
            <a:r>
              <a:rPr lang="ru-RU" dirty="0"/>
              <a:t> препараты, назальные </a:t>
            </a:r>
            <a:r>
              <a:rPr lang="ru-RU" dirty="0" err="1"/>
              <a:t>деконгестанты</a:t>
            </a:r>
            <a:r>
              <a:rPr lang="ru-RU" dirty="0"/>
              <a:t>);</a:t>
            </a:r>
          </a:p>
          <a:p>
            <a:pPr lvl="0"/>
            <a:r>
              <a:rPr lang="ru-RU" dirty="0"/>
              <a:t>при </a:t>
            </a:r>
            <a:r>
              <a:rPr lang="ru-RU" dirty="0" smtClean="0"/>
              <a:t>развитии</a:t>
            </a:r>
            <a:r>
              <a:rPr lang="ru-RU" dirty="0" smtClean="0"/>
              <a:t> </a:t>
            </a:r>
            <a:r>
              <a:rPr lang="ru-RU" dirty="0" err="1"/>
              <a:t>антибиотикоассоциированной</a:t>
            </a:r>
            <a:r>
              <a:rPr lang="ru-RU" dirty="0"/>
              <a:t> диареи – </a:t>
            </a:r>
            <a:r>
              <a:rPr lang="ru-RU" dirty="0" err="1"/>
              <a:t>пробиотики</a:t>
            </a:r>
            <a:r>
              <a:rPr lang="ru-RU" dirty="0"/>
              <a:t>.</a:t>
            </a:r>
          </a:p>
          <a:p>
            <a:pPr lvl="0"/>
            <a:r>
              <a:rPr lang="ru-RU" dirty="0"/>
              <a:t>комплексная терапия пневмонии (</a:t>
            </a:r>
            <a:r>
              <a:rPr lang="ru-RU" dirty="0" err="1"/>
              <a:t>мукоактивные</a:t>
            </a:r>
            <a:r>
              <a:rPr lang="ru-RU" dirty="0"/>
              <a:t>  средства).</a:t>
            </a:r>
          </a:p>
          <a:p>
            <a:r>
              <a:rPr lang="ru-RU" dirty="0">
                <a:solidFill>
                  <a:srgbClr val="FF0000"/>
                </a:solidFill>
              </a:rPr>
              <a:t>Лечение </a:t>
            </a:r>
            <a:r>
              <a:rPr lang="ru-RU" dirty="0" err="1">
                <a:solidFill>
                  <a:srgbClr val="FF0000"/>
                </a:solidFill>
              </a:rPr>
              <a:t>коморбидных</a:t>
            </a:r>
            <a:r>
              <a:rPr lang="ru-RU" dirty="0">
                <a:solidFill>
                  <a:srgbClr val="FF0000"/>
                </a:solidFill>
              </a:rPr>
              <a:t> заболеваний, состояний и осложнений осуществляется в соответствии с клиническими протоколами диагностики и лечения по данным заболеваниям, состояниям и осложнениям.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919711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accent1"/>
                </a:solidFill>
              </a:rPr>
              <a:t>Показания для перевода взрослых в </a:t>
            </a:r>
            <a:r>
              <a:rPr lang="ru-RU" b="1" dirty="0" smtClean="0">
                <a:solidFill>
                  <a:schemeClr val="accent1"/>
                </a:solidFill>
              </a:rPr>
              <a:t>ОРИТ</a:t>
            </a:r>
            <a:r>
              <a:rPr lang="ru-RU" dirty="0">
                <a:solidFill>
                  <a:schemeClr val="accent1"/>
                </a:solidFill>
              </a:rPr>
              <a:t/>
            </a:r>
            <a:br>
              <a:rPr lang="ru-RU" dirty="0">
                <a:solidFill>
                  <a:schemeClr val="accent1"/>
                </a:solidFill>
              </a:rPr>
            </a:br>
            <a:r>
              <a:rPr lang="ru-RU" sz="3100" b="1" dirty="0" smtClean="0">
                <a:solidFill>
                  <a:schemeClr val="accent1"/>
                </a:solidFill>
              </a:rPr>
              <a:t>(достаточно </a:t>
            </a:r>
            <a:r>
              <a:rPr lang="ru-RU" sz="3100" b="1" dirty="0">
                <a:solidFill>
                  <a:schemeClr val="accent1"/>
                </a:solidFill>
              </a:rPr>
              <a:t>одного из критериев)</a:t>
            </a:r>
            <a:r>
              <a:rPr lang="ru-RU" sz="3100" dirty="0">
                <a:solidFill>
                  <a:schemeClr val="accent1"/>
                </a:solidFill>
              </a:rPr>
              <a:t/>
            </a:r>
            <a:br>
              <a:rPr lang="ru-RU" sz="3100" dirty="0">
                <a:solidFill>
                  <a:schemeClr val="accent1"/>
                </a:solidFill>
              </a:rPr>
            </a:br>
            <a:endParaRPr lang="ru-RU" sz="3100" dirty="0">
              <a:solidFill>
                <a:schemeClr val="accent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1825625"/>
            <a:ext cx="10700657" cy="4647746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/>
              <a:t>•</a:t>
            </a:r>
            <a:r>
              <a:rPr lang="ru-RU" sz="3300" dirty="0"/>
              <a:t>Нарастающая и выраженная одышка;</a:t>
            </a:r>
            <a:br>
              <a:rPr lang="ru-RU" sz="3300" dirty="0"/>
            </a:br>
            <a:r>
              <a:rPr lang="ru-RU" sz="3300" dirty="0"/>
              <a:t>•Частота дыхания &gt; 30 в минуту;</a:t>
            </a:r>
            <a:br>
              <a:rPr lang="ru-RU" sz="3300" dirty="0"/>
            </a:br>
            <a:r>
              <a:rPr lang="ru-RU" sz="3300" dirty="0"/>
              <a:t>•Сатурация SpO2 &lt; 93%;</a:t>
            </a:r>
            <a:br>
              <a:rPr lang="ru-RU" sz="3300" dirty="0"/>
            </a:br>
            <a:r>
              <a:rPr lang="ru-RU" sz="3300" dirty="0"/>
              <a:t>•Острая почечная недостаточность (мочеотделение &lt; 0,5 мл/кг/ч в течение 1 часа или повышение уровня </a:t>
            </a:r>
            <a:r>
              <a:rPr lang="ru-RU" sz="3300" dirty="0" err="1"/>
              <a:t>креатинина</a:t>
            </a:r>
            <a:r>
              <a:rPr lang="ru-RU" sz="3300" dirty="0"/>
              <a:t> в два раза от нормального значения);</a:t>
            </a:r>
            <a:br>
              <a:rPr lang="ru-RU" sz="3300" dirty="0"/>
            </a:br>
            <a:r>
              <a:rPr lang="ru-RU" sz="3300" dirty="0"/>
              <a:t>•Печеночная дисфункция (увеличение содержания билирубина выше 20 </a:t>
            </a:r>
            <a:r>
              <a:rPr lang="ru-RU" sz="3300" dirty="0" err="1"/>
              <a:t>мкмоль</a:t>
            </a:r>
            <a:r>
              <a:rPr lang="ru-RU" sz="3300" dirty="0"/>
              <a:t>/л в течение 2-х дней или повышение уровня </a:t>
            </a:r>
            <a:r>
              <a:rPr lang="ru-RU" sz="3300" dirty="0" err="1"/>
              <a:t>трансаминаз</a:t>
            </a:r>
            <a:r>
              <a:rPr lang="ru-RU" sz="3300" dirty="0"/>
              <a:t> в два раза</a:t>
            </a:r>
            <a:br>
              <a:rPr lang="ru-RU" sz="3300" dirty="0"/>
            </a:br>
            <a:r>
              <a:rPr lang="ru-RU" sz="3300" dirty="0"/>
              <a:t>и более от нормы);</a:t>
            </a:r>
            <a:br>
              <a:rPr lang="ru-RU" sz="3300" dirty="0"/>
            </a:br>
            <a:r>
              <a:rPr lang="ru-RU" sz="3300" dirty="0"/>
              <a:t>•</a:t>
            </a:r>
            <a:r>
              <a:rPr lang="ru-RU" sz="3300" dirty="0" err="1"/>
              <a:t>Коагулопатия</a:t>
            </a:r>
            <a:r>
              <a:rPr lang="ru-RU" sz="3300" dirty="0"/>
              <a:t> (число тромбоцитов &lt; 100 тыс./</a:t>
            </a:r>
            <a:r>
              <a:rPr lang="ru-RU" sz="3300" dirty="0" err="1"/>
              <a:t>мкл</a:t>
            </a:r>
            <a:r>
              <a:rPr lang="ru-RU" sz="3300" dirty="0"/>
              <a:t> или их снижение на 50% от наивысшего значения в течение 3-х дней).</a:t>
            </a:r>
          </a:p>
        </p:txBody>
      </p:sp>
    </p:spTree>
    <p:extLst>
      <p:ext uri="{BB962C8B-B14F-4D97-AF65-F5344CB8AC3E}">
        <p14:creationId xmlns:p14="http://schemas.microsoft.com/office/powerpoint/2010/main" val="315457462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27200" y="365126"/>
            <a:ext cx="9626600" cy="1086303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chemeClr val="accent1"/>
                </a:solidFill>
              </a:rPr>
              <a:t>Показания для перевода в ОРИТ у детей: </a:t>
            </a:r>
            <a:r>
              <a:rPr lang="ru-RU" sz="3200" dirty="0">
                <a:solidFill>
                  <a:schemeClr val="accent1"/>
                </a:solidFill>
              </a:rPr>
              <a:t/>
            </a:r>
            <a:br>
              <a:rPr lang="ru-RU" sz="3200" dirty="0">
                <a:solidFill>
                  <a:schemeClr val="accent1"/>
                </a:solidFill>
              </a:rPr>
            </a:br>
            <a:endParaRPr lang="ru-RU" sz="3200" dirty="0">
              <a:solidFill>
                <a:schemeClr val="accent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85370" y="1451429"/>
            <a:ext cx="10468429" cy="4725534"/>
          </a:xfrm>
        </p:spPr>
        <p:txBody>
          <a:bodyPr>
            <a:normAutofit lnSpcReduction="10000"/>
          </a:bodyPr>
          <a:lstStyle/>
          <a:p>
            <a:pPr lvl="0"/>
            <a:r>
              <a:rPr lang="ru-RU" dirty="0"/>
              <a:t>нарастание цианоза и одышки в покое; </a:t>
            </a:r>
          </a:p>
          <a:p>
            <a:pPr lvl="0"/>
            <a:r>
              <a:rPr lang="ru-RU" dirty="0"/>
              <a:t>показатели </a:t>
            </a:r>
            <a:r>
              <a:rPr lang="ru-RU" dirty="0" err="1"/>
              <a:t>пульсоксиметрии</a:t>
            </a:r>
            <a:r>
              <a:rPr lang="ru-RU" dirty="0"/>
              <a:t> ниже 94%; </a:t>
            </a:r>
          </a:p>
          <a:p>
            <a:pPr lvl="0"/>
            <a:r>
              <a:rPr lang="ru-RU" dirty="0"/>
              <a:t>одышка: дети до 1 года – более 60 в мин, дети до 5 лет – более 40 в мин, старше 5 лет – более 30 в мин; </a:t>
            </a:r>
          </a:p>
          <a:p>
            <a:pPr lvl="0"/>
            <a:r>
              <a:rPr lang="ru-RU" dirty="0"/>
              <a:t>появление кашля с примесью крови в мокроте, боли или тяжести в груди; </a:t>
            </a:r>
          </a:p>
          <a:p>
            <a:pPr lvl="0"/>
            <a:r>
              <a:rPr lang="ru-RU" dirty="0"/>
              <a:t>повторная рвота; </a:t>
            </a:r>
          </a:p>
          <a:p>
            <a:pPr lvl="0"/>
            <a:r>
              <a:rPr lang="ru-RU" dirty="0"/>
              <a:t>снижение артериального давления и снижение диуреза; </a:t>
            </a:r>
          </a:p>
          <a:p>
            <a:pPr lvl="0"/>
            <a:r>
              <a:rPr lang="ru-RU" dirty="0"/>
              <a:t>сохранение высокой лихорадки (более 4-5 суток) с </a:t>
            </a:r>
            <a:r>
              <a:rPr lang="ru-RU" dirty="0" err="1"/>
              <a:t>рефрактерностью</a:t>
            </a:r>
            <a:r>
              <a:rPr lang="ru-RU" dirty="0"/>
              <a:t> к жаропонижающим средствам и развитием тяжелых осложнений.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7180680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chemeClr val="accent1"/>
                </a:solidFill>
              </a:rPr>
              <a:t>Дальнейшее ведение:</a:t>
            </a:r>
            <a:r>
              <a:rPr lang="ru-RU" sz="3200" dirty="0">
                <a:solidFill>
                  <a:schemeClr val="accent1"/>
                </a:solidFill>
              </a:rPr>
              <a:t/>
            </a:r>
            <a:br>
              <a:rPr lang="ru-RU" sz="3200" dirty="0">
                <a:solidFill>
                  <a:schemeClr val="accent1"/>
                </a:solidFill>
              </a:rPr>
            </a:br>
            <a:endParaRPr lang="ru-RU" sz="3200" dirty="0">
              <a:solidFill>
                <a:schemeClr val="accent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1407886"/>
            <a:ext cx="10990944" cy="5196114"/>
          </a:xfrm>
        </p:spPr>
        <p:txBody>
          <a:bodyPr>
            <a:normAutofit fontScale="70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b="1" dirty="0" smtClean="0"/>
              <a:t>Индикаторы </a:t>
            </a:r>
            <a:r>
              <a:rPr lang="ru-RU" b="1" dirty="0"/>
              <a:t>эффективности лечения:</a:t>
            </a:r>
            <a:endParaRPr lang="ru-RU" dirty="0"/>
          </a:p>
          <a:p>
            <a:pPr lvl="0"/>
            <a:r>
              <a:rPr lang="ru-RU" dirty="0"/>
              <a:t>Клиническое выздоровление.</a:t>
            </a:r>
          </a:p>
          <a:p>
            <a:pPr lvl="0"/>
            <a:r>
              <a:rPr lang="ru-RU" dirty="0" err="1"/>
              <a:t>Негативация</a:t>
            </a:r>
            <a:r>
              <a:rPr lang="ru-RU" dirty="0"/>
              <a:t> результатов  ПЦР- обследования.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/>
              <a:t> </a:t>
            </a:r>
            <a:r>
              <a:rPr lang="ru-RU" b="1" dirty="0" smtClean="0"/>
              <a:t>Выписка </a:t>
            </a:r>
            <a:r>
              <a:rPr lang="ru-RU" b="1" dirty="0"/>
              <a:t>пациентов из стационара:</a:t>
            </a:r>
            <a:endParaRPr lang="ru-RU" dirty="0"/>
          </a:p>
          <a:p>
            <a:pPr lvl="0"/>
            <a:r>
              <a:rPr lang="ru-RU" b="1" dirty="0" smtClean="0"/>
              <a:t>Клинико-инструментальные </a:t>
            </a:r>
            <a:r>
              <a:rPr lang="ru-RU" b="1" dirty="0"/>
              <a:t>критерии</a:t>
            </a:r>
            <a:r>
              <a:rPr lang="ru-RU" dirty="0"/>
              <a:t> - отсутствие повышенной температуры тела &gt;3 дней, регрессия респираторных симптомов и признаков воспаления по результатам визуализации легких; </a:t>
            </a:r>
          </a:p>
          <a:p>
            <a:pPr lvl="0"/>
            <a:r>
              <a:rPr lang="ru-RU" b="1" dirty="0"/>
              <a:t>Лабораторные критерии</a:t>
            </a:r>
            <a:r>
              <a:rPr lang="ru-RU" dirty="0"/>
              <a:t> -   2 отрицательных результата   ПЦР мазка из носоглотки   с интервалом забора ≥24 часа после завершения этиотропной терапии.  </a:t>
            </a:r>
          </a:p>
          <a:p>
            <a:r>
              <a:rPr lang="ru-RU" i="1" dirty="0" smtClean="0"/>
              <a:t>.</a:t>
            </a:r>
            <a:r>
              <a:rPr lang="ru-RU" i="1" dirty="0" smtClean="0">
                <a:solidFill>
                  <a:srgbClr val="FF0000"/>
                </a:solidFill>
              </a:rPr>
              <a:t> </a:t>
            </a:r>
            <a:r>
              <a:rPr lang="ru-RU" i="1" dirty="0">
                <a:solidFill>
                  <a:srgbClr val="FF0000"/>
                </a:solidFill>
              </a:rPr>
              <a:t>Примечание: при положительном результате ПЦР-обследования после клинического выздоровления, дальнейшее  медицинское наблюдение проводится  как бессимптомного вирусоносителя</a:t>
            </a:r>
            <a:endParaRPr lang="ru-RU" dirty="0"/>
          </a:p>
          <a:p>
            <a:pPr>
              <a:buFont typeface="Wingdings" panose="05000000000000000000" pitchFamily="2" charset="2"/>
              <a:buChar char="Ø"/>
            </a:pPr>
            <a:r>
              <a:rPr lang="ru-RU" b="1" dirty="0"/>
              <a:t> После выписки из стационара пациентам рекомендуется </a:t>
            </a:r>
            <a:r>
              <a:rPr lang="ru-RU" dirty="0"/>
              <a:t>   самоизоляция в течение 14 дней (наблюдение за состоянием здоровья, ношение маски, проживание в отдельной комнате с хорошей вентиляцией, исключение тесного контакт с членами семьи, отдельное питание, соблюдение гигиены рук). Медицинское наблюдение </a:t>
            </a:r>
            <a:r>
              <a:rPr lang="ru-RU" dirty="0" err="1"/>
              <a:t>реконвалесцентов</a:t>
            </a:r>
            <a:r>
              <a:rPr lang="ru-RU" dirty="0"/>
              <a:t> осуществляется участковым врачом по месту жительства (допускается дистанционно, путем </a:t>
            </a:r>
            <a:r>
              <a:rPr lang="ru-RU" dirty="0" err="1"/>
              <a:t>видеообзвона</a:t>
            </a:r>
            <a:r>
              <a:rPr lang="ru-RU" dirty="0"/>
              <a:t>).   Кратность посещения врача определяется по клиническим показаниям.      </a:t>
            </a:r>
          </a:p>
          <a:p>
            <a:pPr marL="0" indent="0">
              <a:buNone/>
            </a:pPr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458979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chemeClr val="accent1"/>
                </a:solidFill>
              </a:rPr>
              <a:t>В КП также приводятся: </a:t>
            </a:r>
            <a:endParaRPr lang="ru-RU" sz="3200" dirty="0">
              <a:solidFill>
                <a:schemeClr val="accent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69242" y="1690688"/>
            <a:ext cx="10084558" cy="4764704"/>
          </a:xfrm>
        </p:spPr>
        <p:txBody>
          <a:bodyPr/>
          <a:lstStyle/>
          <a:p>
            <a:r>
              <a:rPr lang="ru-RU" dirty="0" smtClean="0"/>
              <a:t>Таблицы дифференциальной диагностики</a:t>
            </a:r>
          </a:p>
          <a:p>
            <a:r>
              <a:rPr lang="ru-RU" dirty="0"/>
              <a:t>Схема маршрутизации пациентов с подозрением на </a:t>
            </a:r>
            <a:r>
              <a:rPr lang="en-US" dirty="0"/>
              <a:t>COVID</a:t>
            </a:r>
            <a:r>
              <a:rPr lang="ru-RU" dirty="0"/>
              <a:t>-19 </a:t>
            </a:r>
            <a:r>
              <a:rPr lang="ru-RU" dirty="0" smtClean="0"/>
              <a:t>на </a:t>
            </a:r>
            <a:r>
              <a:rPr lang="ru-RU" dirty="0"/>
              <a:t>этапе скорой </a:t>
            </a:r>
            <a:r>
              <a:rPr lang="ru-RU" dirty="0" smtClean="0"/>
              <a:t>помощи (Приложение 1)</a:t>
            </a:r>
            <a:endParaRPr lang="ru-RU" dirty="0"/>
          </a:p>
          <a:p>
            <a:r>
              <a:rPr lang="ru-RU" dirty="0"/>
              <a:t>Схема маршрутизации пациентов с подозрением на </a:t>
            </a:r>
            <a:r>
              <a:rPr lang="en-US" dirty="0"/>
              <a:t>COVID</a:t>
            </a:r>
            <a:r>
              <a:rPr lang="ru-RU" dirty="0"/>
              <a:t>-19 на стационарном </a:t>
            </a:r>
            <a:r>
              <a:rPr lang="ru-RU" dirty="0" smtClean="0"/>
              <a:t>этапе (Приложение 2)</a:t>
            </a:r>
            <a:endParaRPr lang="ru-RU" dirty="0"/>
          </a:p>
          <a:p>
            <a:r>
              <a:rPr lang="ru-RU" dirty="0" smtClean="0"/>
              <a:t> </a:t>
            </a:r>
            <a:r>
              <a:rPr lang="ru-RU" dirty="0"/>
              <a:t>Диагностика и лечение неотложных состояний при </a:t>
            </a:r>
            <a:r>
              <a:rPr lang="ru-RU" dirty="0" smtClean="0"/>
              <a:t>COVID-19 (</a:t>
            </a:r>
            <a:r>
              <a:rPr lang="ru-RU" dirty="0"/>
              <a:t>Приложение </a:t>
            </a:r>
            <a:r>
              <a:rPr lang="ru-RU" dirty="0" smtClean="0"/>
              <a:t>3)</a:t>
            </a:r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8323409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accent1"/>
                </a:solidFill>
              </a:rPr>
              <a:t>Разработчики КП:</a:t>
            </a: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0" y="1451430"/>
            <a:ext cx="6019800" cy="4725534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lvl="0"/>
            <a:r>
              <a:rPr lang="ru-RU" sz="1200" b="1" dirty="0" err="1"/>
              <a:t>Кошерова</a:t>
            </a:r>
            <a:r>
              <a:rPr lang="ru-RU" sz="1200" b="1" dirty="0"/>
              <a:t> </a:t>
            </a:r>
            <a:r>
              <a:rPr lang="ru-RU" sz="1200" b="1" dirty="0" err="1"/>
              <a:t>Бахыт</a:t>
            </a:r>
            <a:r>
              <a:rPr lang="ru-RU" sz="1200" b="1" dirty="0"/>
              <a:t> </a:t>
            </a:r>
            <a:r>
              <a:rPr lang="ru-RU" sz="1200" b="1" dirty="0" err="1"/>
              <a:t>Нургалиевна</a:t>
            </a:r>
            <a:r>
              <a:rPr lang="ru-RU" sz="1200" b="1" dirty="0"/>
              <a:t> </a:t>
            </a:r>
            <a:r>
              <a:rPr lang="ru-RU" sz="1200" dirty="0"/>
              <a:t>– доктор медицинских наук, профессор, проректор по клинической работе, НАО «Медицинский университет Караганды», руководитель   инфекционной службы взрослой МЗ РК.</a:t>
            </a:r>
          </a:p>
          <a:p>
            <a:pPr lvl="0"/>
            <a:r>
              <a:rPr lang="ru-RU" sz="1200" b="1" dirty="0" err="1"/>
              <a:t>Дуйсенова</a:t>
            </a:r>
            <a:r>
              <a:rPr lang="ru-RU" sz="1200" b="1" dirty="0"/>
              <a:t> </a:t>
            </a:r>
            <a:r>
              <a:rPr lang="ru-RU" sz="1200" b="1" dirty="0" err="1"/>
              <a:t>Амангуль</a:t>
            </a:r>
            <a:r>
              <a:rPr lang="ru-RU" sz="1200" b="1" dirty="0"/>
              <a:t> </a:t>
            </a:r>
            <a:r>
              <a:rPr lang="ru-RU" sz="1200" b="1" dirty="0" err="1"/>
              <a:t>Куандыковна</a:t>
            </a:r>
            <a:r>
              <a:rPr lang="ru-RU" sz="1200" b="1" dirty="0"/>
              <a:t> </a:t>
            </a:r>
            <a:r>
              <a:rPr lang="ru-RU" sz="1200" dirty="0"/>
              <a:t>– доктор медицинских наук, профессор, заведующая кафедрой инфекционных болезней и тропических болезней НАО «Казахский национальный медицинский университет имени </a:t>
            </a:r>
            <a:r>
              <a:rPr lang="ru-RU" sz="1200" dirty="0" err="1"/>
              <a:t>С.Д.Асфендиярова</a:t>
            </a:r>
            <a:r>
              <a:rPr lang="ru-RU" sz="1200" dirty="0"/>
              <a:t>». </a:t>
            </a:r>
          </a:p>
          <a:p>
            <a:pPr lvl="0"/>
            <a:r>
              <a:rPr lang="ru-RU" sz="1200" b="1" dirty="0" err="1"/>
              <a:t>Баешева</a:t>
            </a:r>
            <a:r>
              <a:rPr lang="ru-RU" sz="1200" b="1" dirty="0"/>
              <a:t> </a:t>
            </a:r>
            <a:r>
              <a:rPr lang="ru-RU" sz="1200" b="1" dirty="0" err="1"/>
              <a:t>Динагуль</a:t>
            </a:r>
            <a:r>
              <a:rPr lang="ru-RU" sz="1200" b="1" dirty="0"/>
              <a:t> </a:t>
            </a:r>
            <a:r>
              <a:rPr lang="ru-RU" sz="1200" b="1" dirty="0" err="1"/>
              <a:t>Аяпбековна</a:t>
            </a:r>
            <a:r>
              <a:rPr lang="ru-RU" sz="1200" b="1" dirty="0"/>
              <a:t> </a:t>
            </a:r>
            <a:r>
              <a:rPr lang="ru-RU" sz="1200" dirty="0"/>
              <a:t>– доктор медицинских наук, заведующая кафедрой детских инфекционных болезней, НАО «Медицинский университет Астана», руководитель   инфекционной службы детской МЗ РК.</a:t>
            </a:r>
          </a:p>
          <a:p>
            <a:pPr lvl="0"/>
            <a:r>
              <a:rPr lang="ru-RU" sz="1200" b="1" dirty="0" err="1"/>
              <a:t>Абуова</a:t>
            </a:r>
            <a:r>
              <a:rPr lang="ru-RU" sz="1200" b="1" dirty="0"/>
              <a:t> </a:t>
            </a:r>
            <a:r>
              <a:rPr lang="ru-RU" sz="1200" b="1" dirty="0" err="1"/>
              <a:t>Гульжан</a:t>
            </a:r>
            <a:r>
              <a:rPr lang="ru-RU" sz="1200" b="1" dirty="0"/>
              <a:t> </a:t>
            </a:r>
            <a:r>
              <a:rPr lang="ru-RU" sz="1200" b="1" dirty="0" err="1"/>
              <a:t>Наркеновна</a:t>
            </a:r>
            <a:r>
              <a:rPr lang="ru-RU" sz="1200" b="1" dirty="0"/>
              <a:t> </a:t>
            </a:r>
            <a:r>
              <a:rPr lang="ru-RU" sz="1200" dirty="0"/>
              <a:t>– кандидат медицинских наук, профессор, заведующая кафедрой инфекционных болезней и </a:t>
            </a:r>
            <a:r>
              <a:rPr lang="ru-RU" sz="1200" dirty="0" err="1"/>
              <a:t>дерматовенерологии</a:t>
            </a:r>
            <a:r>
              <a:rPr lang="ru-RU" sz="1200" dirty="0"/>
              <a:t> АО «Южно-Казахстанская медицинская академия». </a:t>
            </a:r>
          </a:p>
          <a:p>
            <a:pPr lvl="0"/>
            <a:r>
              <a:rPr lang="ru-RU" sz="1200" b="1" dirty="0" err="1"/>
              <a:t>Малтабарова</a:t>
            </a:r>
            <a:r>
              <a:rPr lang="ru-RU" sz="1200" b="1" dirty="0"/>
              <a:t> </a:t>
            </a:r>
            <a:r>
              <a:rPr lang="ru-RU" sz="1200" b="1" dirty="0" err="1"/>
              <a:t>Нурила</a:t>
            </a:r>
            <a:r>
              <a:rPr lang="ru-RU" sz="1200" b="1" dirty="0"/>
              <a:t> </a:t>
            </a:r>
            <a:r>
              <a:rPr lang="ru-RU" sz="1200" b="1" dirty="0" err="1"/>
              <a:t>Амангалиевна</a:t>
            </a:r>
            <a:r>
              <a:rPr lang="ru-RU" sz="1200" b="1" dirty="0"/>
              <a:t> </a:t>
            </a:r>
            <a:r>
              <a:rPr lang="ru-RU" sz="1200" dirty="0"/>
              <a:t>– кандидат медицинских наук, доцент, заведующая кафедрой скорой медицинской помощи, анестезиологии и интенсивной терапии, НАО «Медицинский университет Астана».</a:t>
            </a:r>
          </a:p>
          <a:p>
            <a:pPr lvl="0"/>
            <a:r>
              <a:rPr lang="ru-RU" sz="1200" b="1" dirty="0" err="1"/>
              <a:t>Эфендиев</a:t>
            </a:r>
            <a:r>
              <a:rPr lang="ru-RU" sz="1200" b="1" dirty="0"/>
              <a:t> </a:t>
            </a:r>
            <a:r>
              <a:rPr lang="ru-RU" sz="1200" b="1" dirty="0" err="1"/>
              <a:t>Имдат</a:t>
            </a:r>
            <a:r>
              <a:rPr lang="ru-RU" sz="1200" b="1" dirty="0"/>
              <a:t> Муса </a:t>
            </a:r>
            <a:r>
              <a:rPr lang="ru-RU" sz="1200" b="1" dirty="0" err="1"/>
              <a:t>оглы</a:t>
            </a:r>
            <a:r>
              <a:rPr lang="ru-RU" sz="1200" b="1" dirty="0"/>
              <a:t> </a:t>
            </a:r>
            <a:r>
              <a:rPr lang="ru-RU" sz="1200" dirty="0"/>
              <a:t>– кандидат медицинских наук, заведующий кафедрой детских инфекционных болезней НАО «Медицинский университет Семей».</a:t>
            </a:r>
          </a:p>
          <a:p>
            <a:pPr lvl="0"/>
            <a:r>
              <a:rPr lang="ru-RU" sz="1200" b="1" dirty="0" err="1"/>
              <a:t>Латыпова</a:t>
            </a:r>
            <a:r>
              <a:rPr lang="ru-RU" sz="1200" b="1" dirty="0"/>
              <a:t> Наталья Александровна </a:t>
            </a:r>
            <a:r>
              <a:rPr lang="ru-RU" sz="1200" dirty="0"/>
              <a:t>– д.м.н., заведующая кафедрой семейной медицины №2 НАО «МУА», врач пульмонолог высшей категории.</a:t>
            </a:r>
          </a:p>
          <a:p>
            <a:pPr lvl="0"/>
            <a:r>
              <a:rPr lang="ru-RU" sz="1200" b="1" dirty="0"/>
              <a:t>Жумабаев Мурат </a:t>
            </a:r>
            <a:r>
              <a:rPr lang="ru-RU" sz="1200" b="1" dirty="0" err="1"/>
              <a:t>Болатович</a:t>
            </a:r>
            <a:r>
              <a:rPr lang="ru-RU" sz="1200" b="1" dirty="0"/>
              <a:t> </a:t>
            </a:r>
            <a:r>
              <a:rPr lang="ru-RU" sz="1200" dirty="0"/>
              <a:t>– доктор </a:t>
            </a:r>
            <a:r>
              <a:rPr lang="ru-RU" sz="1200" dirty="0" err="1"/>
              <a:t>PhD</a:t>
            </a:r>
            <a:r>
              <a:rPr lang="ru-RU" sz="1200" dirty="0"/>
              <a:t>, доцент кафедры скорой медицинской помощи, анестезиологии и интенсивной терапии, НАО «Медицинский университет Астана</a:t>
            </a:r>
            <a:r>
              <a:rPr lang="ru-RU" sz="1200" dirty="0" smtClean="0"/>
              <a:t>».</a:t>
            </a:r>
            <a:endParaRPr lang="ru-RU" sz="12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451430"/>
            <a:ext cx="5704114" cy="4862284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r>
              <a:rPr lang="ru-RU" b="1" dirty="0" err="1"/>
              <a:t>Смагул</a:t>
            </a:r>
            <a:r>
              <a:rPr lang="ru-RU" b="1" dirty="0"/>
              <a:t> </a:t>
            </a:r>
            <a:r>
              <a:rPr lang="ru-RU" b="1" dirty="0" err="1"/>
              <a:t>Манар</a:t>
            </a:r>
            <a:r>
              <a:rPr lang="ru-RU" b="1" dirty="0"/>
              <a:t> </a:t>
            </a:r>
            <a:r>
              <a:rPr lang="ru-RU" b="1" dirty="0" err="1"/>
              <a:t>Асыровна</a:t>
            </a:r>
            <a:r>
              <a:rPr lang="ru-RU" b="1" dirty="0"/>
              <a:t> </a:t>
            </a:r>
            <a:r>
              <a:rPr lang="ru-RU" dirty="0"/>
              <a:t>– руководитель управления инфекционных и</a:t>
            </a:r>
          </a:p>
          <a:p>
            <a:pPr lvl="0"/>
            <a:r>
              <a:rPr lang="ru-RU" dirty="0" smtClean="0"/>
              <a:t>паразитарных </a:t>
            </a:r>
            <a:r>
              <a:rPr lang="ru-RU" dirty="0"/>
              <a:t>заболеваний филиала «Научно-практический центр санитарно-эпидемиологической экспертизы и мониторинга» НЦОЗ МЗ РК, эпидемиолог, магистр общественного здравоохранения, </a:t>
            </a:r>
            <a:r>
              <a:rPr lang="ru-RU" dirty="0" err="1"/>
              <a:t>г.Алматы</a:t>
            </a:r>
            <a:r>
              <a:rPr lang="ru-RU" dirty="0"/>
              <a:t>.</a:t>
            </a:r>
          </a:p>
          <a:p>
            <a:pPr lvl="0"/>
            <a:r>
              <a:rPr lang="ru-RU" b="1" dirty="0" err="1"/>
              <a:t>Абдрахманова</a:t>
            </a:r>
            <a:r>
              <a:rPr lang="ru-RU" b="1" dirty="0"/>
              <a:t> </a:t>
            </a:r>
            <a:r>
              <a:rPr lang="ru-RU" b="1" dirty="0" err="1"/>
              <a:t>Айгуль</a:t>
            </a:r>
            <a:r>
              <a:rPr lang="ru-RU" b="1" dirty="0"/>
              <a:t> </a:t>
            </a:r>
            <a:r>
              <a:rPr lang="ru-RU" b="1" dirty="0" err="1"/>
              <a:t>Каметовна</a:t>
            </a:r>
            <a:r>
              <a:rPr lang="ru-RU" b="1" dirty="0"/>
              <a:t> </a:t>
            </a:r>
            <a:r>
              <a:rPr lang="ru-RU" dirty="0"/>
              <a:t>– главный врач РГП на ПХВ «Городская клиническая инфекционная </a:t>
            </a:r>
            <a:r>
              <a:rPr lang="ru-RU" dirty="0" smtClean="0"/>
              <a:t>больница </a:t>
            </a:r>
            <a:r>
              <a:rPr lang="ru-RU" dirty="0" err="1" smtClean="0"/>
              <a:t>им.И.С.Жекеновой</a:t>
            </a:r>
            <a:r>
              <a:rPr lang="ru-RU" dirty="0"/>
              <a:t>».</a:t>
            </a:r>
          </a:p>
          <a:p>
            <a:pPr lvl="0"/>
            <a:r>
              <a:rPr lang="ru-RU" b="1" dirty="0" err="1"/>
              <a:t>Турдалина</a:t>
            </a:r>
            <a:r>
              <a:rPr lang="ru-RU" b="1" dirty="0"/>
              <a:t> Баян </a:t>
            </a:r>
            <a:r>
              <a:rPr lang="ru-RU" b="1" dirty="0" err="1"/>
              <a:t>Рысбековна</a:t>
            </a:r>
            <a:r>
              <a:rPr lang="ru-RU" b="1" dirty="0"/>
              <a:t> </a:t>
            </a:r>
            <a:r>
              <a:rPr lang="ru-RU" dirty="0"/>
              <a:t>– </a:t>
            </a:r>
            <a:r>
              <a:rPr lang="ru-RU" dirty="0" err="1"/>
              <a:t>и.о</a:t>
            </a:r>
            <a:r>
              <a:rPr lang="ru-RU" dirty="0"/>
              <a:t>. доцент, доктор </a:t>
            </a:r>
            <a:r>
              <a:rPr lang="ru-RU" dirty="0" err="1"/>
              <a:t>PhD</a:t>
            </a:r>
            <a:r>
              <a:rPr lang="ru-RU" dirty="0"/>
              <a:t> кафедры детских инфекционных болезней, НАО «Медицинский университет Астана».</a:t>
            </a:r>
          </a:p>
          <a:p>
            <a:pPr lvl="0"/>
            <a:r>
              <a:rPr lang="ru-RU" b="1" dirty="0" err="1"/>
              <a:t>Калиева</a:t>
            </a:r>
            <a:r>
              <a:rPr lang="ru-RU" b="1" dirty="0"/>
              <a:t> </a:t>
            </a:r>
            <a:r>
              <a:rPr lang="ru-RU" b="1" dirty="0" err="1"/>
              <a:t>Шолпан</a:t>
            </a:r>
            <a:r>
              <a:rPr lang="ru-RU" b="1" dirty="0"/>
              <a:t> </a:t>
            </a:r>
            <a:r>
              <a:rPr lang="ru-RU" b="1" dirty="0" err="1"/>
              <a:t>Сабатаевна</a:t>
            </a:r>
            <a:r>
              <a:rPr lang="ru-RU" b="1" dirty="0"/>
              <a:t> </a:t>
            </a:r>
            <a:r>
              <a:rPr lang="ru-RU" dirty="0"/>
              <a:t>– кандидат медицинских наук, ассоциированный профессор, заведующий кафедрой клинической фармакологии и доказательной медицины, врач-клинический фармаколог высшей категории, НАО «Медицинский университет Караганды».</a:t>
            </a:r>
          </a:p>
          <a:p>
            <a:pPr lvl="0"/>
            <a:r>
              <a:rPr lang="ru-RU" b="1" dirty="0" err="1"/>
              <a:t>Атыгаева</a:t>
            </a:r>
            <a:r>
              <a:rPr lang="ru-RU" b="1" dirty="0"/>
              <a:t> Сауле </a:t>
            </a:r>
            <a:r>
              <a:rPr lang="ru-RU" b="1" dirty="0" err="1"/>
              <a:t>Кабиевна</a:t>
            </a:r>
            <a:r>
              <a:rPr lang="ru-RU" b="1" dirty="0"/>
              <a:t> </a:t>
            </a:r>
            <a:r>
              <a:rPr lang="ru-RU" dirty="0"/>
              <a:t>– к.м.н., заместитель директора по терапии, Многопрофильный медицинский центр города </a:t>
            </a:r>
            <a:r>
              <a:rPr lang="ru-RU" dirty="0" err="1"/>
              <a:t>Нур</a:t>
            </a:r>
            <a:r>
              <a:rPr lang="ru-RU" dirty="0"/>
              <a:t>-Султан.</a:t>
            </a:r>
          </a:p>
          <a:p>
            <a:pPr lvl="0"/>
            <a:r>
              <a:rPr lang="ru-RU" b="1" dirty="0"/>
              <a:t>Жунусов </a:t>
            </a:r>
            <a:r>
              <a:rPr lang="ru-RU" b="1" dirty="0" err="1"/>
              <a:t>Ержан</a:t>
            </a:r>
            <a:r>
              <a:rPr lang="ru-RU" b="1" dirty="0"/>
              <a:t> </a:t>
            </a:r>
            <a:r>
              <a:rPr lang="ru-RU" b="1" dirty="0" err="1"/>
              <a:t>Сейполович</a:t>
            </a:r>
            <a:r>
              <a:rPr lang="ru-RU" b="1" dirty="0"/>
              <a:t> </a:t>
            </a:r>
            <a:r>
              <a:rPr lang="ru-RU" dirty="0"/>
              <a:t>– Доктор </a:t>
            </a:r>
            <a:r>
              <a:rPr lang="ru-RU" dirty="0" err="1"/>
              <a:t>PhD</a:t>
            </a:r>
            <a:r>
              <a:rPr lang="ru-RU" dirty="0"/>
              <a:t>, ассоциированный профессор кафедры инфекционных болезней и фтизиатрии НАО «Медицинский университет Караганды», Руководитель Инфекционного центра КГП ОКБ г. Караганды. Главный внештатный инфекционист УЗКО (взрослая служба).</a:t>
            </a:r>
          </a:p>
          <a:p>
            <a:pPr lvl="0"/>
            <a:r>
              <a:rPr lang="ru-RU" b="1" dirty="0" err="1"/>
              <a:t>Сейдуллаева</a:t>
            </a:r>
            <a:r>
              <a:rPr lang="ru-RU" b="1" dirty="0"/>
              <a:t> </a:t>
            </a:r>
            <a:r>
              <a:rPr lang="ru-RU" b="1" dirty="0" err="1"/>
              <a:t>Алия</a:t>
            </a:r>
            <a:r>
              <a:rPr lang="ru-RU" b="1" dirty="0"/>
              <a:t> </a:t>
            </a:r>
            <a:r>
              <a:rPr lang="ru-RU" b="1" dirty="0" err="1"/>
              <a:t>Жолдыбаевна</a:t>
            </a:r>
            <a:r>
              <a:rPr lang="ru-RU" b="1" dirty="0"/>
              <a:t> </a:t>
            </a:r>
            <a:r>
              <a:rPr lang="ru-RU" dirty="0"/>
              <a:t>– ассистент кафедры детских инфекционных болезней НАО «МУА», г. </a:t>
            </a:r>
            <a:r>
              <a:rPr lang="ru-RU" dirty="0" err="1"/>
              <a:t>Нур</a:t>
            </a:r>
            <a:r>
              <a:rPr lang="ru-RU" dirty="0"/>
              <a:t>-Султан.</a:t>
            </a:r>
          </a:p>
          <a:p>
            <a:pPr lvl="0"/>
            <a:r>
              <a:rPr lang="ru-RU" b="1" dirty="0" err="1"/>
              <a:t>Омарова</a:t>
            </a:r>
            <a:r>
              <a:rPr lang="ru-RU" b="1" dirty="0"/>
              <a:t> </a:t>
            </a:r>
            <a:r>
              <a:rPr lang="ru-RU" b="1" dirty="0" err="1"/>
              <a:t>Алия</a:t>
            </a:r>
            <a:r>
              <a:rPr lang="ru-RU" b="1" dirty="0"/>
              <a:t> </a:t>
            </a:r>
            <a:r>
              <a:rPr lang="ru-RU" b="1" dirty="0" err="1"/>
              <a:t>Карталывна</a:t>
            </a:r>
            <a:r>
              <a:rPr lang="ru-RU" b="1" dirty="0"/>
              <a:t> </a:t>
            </a:r>
            <a:r>
              <a:rPr lang="ru-RU" dirty="0"/>
              <a:t>– ассистент кафедры детских инфекционных болезней НАО «МУА», врач-эксперт МГДБ №3, г. </a:t>
            </a:r>
            <a:r>
              <a:rPr lang="ru-RU" dirty="0" err="1"/>
              <a:t>Нур</a:t>
            </a:r>
            <a:r>
              <a:rPr lang="ru-RU" dirty="0"/>
              <a:t>-Султан.</a:t>
            </a:r>
          </a:p>
          <a:p>
            <a:pPr lvl="0"/>
            <a:r>
              <a:rPr lang="ru-RU" b="1" dirty="0" err="1"/>
              <a:t>Хамитова</a:t>
            </a:r>
            <a:r>
              <a:rPr lang="ru-RU" b="1" dirty="0"/>
              <a:t> </a:t>
            </a:r>
            <a:r>
              <a:rPr lang="ru-RU" b="1" dirty="0" err="1"/>
              <a:t>Меруерт</a:t>
            </a:r>
            <a:r>
              <a:rPr lang="ru-RU" b="1" dirty="0"/>
              <a:t> </a:t>
            </a:r>
            <a:r>
              <a:rPr lang="ru-RU" b="1" dirty="0" err="1"/>
              <a:t>Ойлановна</a:t>
            </a:r>
            <a:r>
              <a:rPr lang="ru-RU" b="1" dirty="0"/>
              <a:t> </a:t>
            </a:r>
            <a:r>
              <a:rPr lang="ru-RU" dirty="0"/>
              <a:t>- ассистент кафедры детских инфекционных болезней НАО «МУА», г. </a:t>
            </a:r>
            <a:r>
              <a:rPr lang="ru-RU" dirty="0" err="1"/>
              <a:t>Нур</a:t>
            </a:r>
            <a:r>
              <a:rPr lang="ru-RU" dirty="0"/>
              <a:t>-Султан.</a:t>
            </a:r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3518648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611086" y="365126"/>
            <a:ext cx="9742714" cy="1231446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chemeClr val="accent1"/>
                </a:solidFill>
              </a:rPr>
              <a:t>Рецензенты:</a:t>
            </a:r>
            <a:r>
              <a:rPr lang="ru-RU" sz="3200" dirty="0">
                <a:solidFill>
                  <a:schemeClr val="accent1"/>
                </a:solidFill>
              </a:rPr>
              <a:t/>
            </a:r>
            <a:br>
              <a:rPr lang="ru-RU" sz="3200" dirty="0">
                <a:solidFill>
                  <a:schemeClr val="accent1"/>
                </a:solidFill>
              </a:rPr>
            </a:br>
            <a:endParaRPr lang="ru-RU" sz="3200" dirty="0">
              <a:solidFill>
                <a:schemeClr val="accent1"/>
              </a:solidFill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1132114" y="1857829"/>
            <a:ext cx="10221686" cy="4319134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ru-RU" dirty="0" err="1"/>
              <a:t>Доскожаева</a:t>
            </a:r>
            <a:r>
              <a:rPr lang="ru-RU" dirty="0"/>
              <a:t> Сауле </a:t>
            </a:r>
            <a:r>
              <a:rPr lang="ru-RU" dirty="0" err="1"/>
              <a:t>Темирбулатовна</a:t>
            </a:r>
            <a:r>
              <a:rPr lang="ru-RU" dirty="0"/>
              <a:t> – доктор медицинских наук, профессор,  инфекционист, ректор  АО «Казахский медицинский университет непрерывного образования».</a:t>
            </a:r>
          </a:p>
          <a:p>
            <a:pPr lvl="0"/>
            <a:r>
              <a:rPr lang="ru-RU" dirty="0" err="1"/>
              <a:t>Катарбаев</a:t>
            </a:r>
            <a:r>
              <a:rPr lang="ru-RU" dirty="0"/>
              <a:t> </a:t>
            </a:r>
            <a:r>
              <a:rPr lang="ru-RU" dirty="0" err="1"/>
              <a:t>Адиль</a:t>
            </a:r>
            <a:r>
              <a:rPr lang="ru-RU" dirty="0"/>
              <a:t> </a:t>
            </a:r>
            <a:r>
              <a:rPr lang="ru-RU" dirty="0" err="1"/>
              <a:t>Каирбекович</a:t>
            </a:r>
            <a:r>
              <a:rPr lang="ru-RU" b="1" dirty="0"/>
              <a:t> - </a:t>
            </a:r>
            <a:r>
              <a:rPr lang="ru-RU" dirty="0"/>
              <a:t>доктор медицинских наук, профессор,  заведующий кафедрой  детских инфекционных болезней  АО «Национальный  медицинский университет».</a:t>
            </a:r>
          </a:p>
          <a:p>
            <a:pPr lvl="0"/>
            <a:r>
              <a:rPr lang="ru-RU" dirty="0" err="1"/>
              <a:t>Сыздыкбаев</a:t>
            </a:r>
            <a:r>
              <a:rPr lang="ru-RU" dirty="0"/>
              <a:t> Марат </a:t>
            </a:r>
            <a:r>
              <a:rPr lang="ru-RU" dirty="0" err="1"/>
              <a:t>Келесович</a:t>
            </a:r>
            <a:r>
              <a:rPr lang="ru-RU" dirty="0"/>
              <a:t> - доктор медицинских наук,  заведующий кафедрой анестезиологии и реаниматологии  НАО МУС, </a:t>
            </a:r>
            <a:r>
              <a:rPr lang="ru-RU" dirty="0" err="1"/>
              <a:t>г.Семей</a:t>
            </a:r>
            <a:r>
              <a:rPr lang="ru-RU" dirty="0"/>
              <a:t>.  </a:t>
            </a:r>
          </a:p>
          <a:p>
            <a:r>
              <a:rPr lang="ru-RU" dirty="0" smtClean="0"/>
              <a:t>Козлова </a:t>
            </a:r>
            <a:r>
              <a:rPr lang="ru-RU" dirty="0"/>
              <a:t>Ирина Юрьевна - доктор медицинских наук, профессор,  заведующий кафедры, врач пульмонолог высшей категории, НАО «МУА», г. </a:t>
            </a:r>
            <a:r>
              <a:rPr lang="ru-RU" dirty="0" err="1"/>
              <a:t>Нур</a:t>
            </a:r>
            <a:r>
              <a:rPr lang="ru-RU" dirty="0"/>
              <a:t>-Султан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4469394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086928" y="897552"/>
            <a:ext cx="4460266" cy="566528"/>
          </a:xfrm>
        </p:spPr>
        <p:txBody>
          <a:bodyPr>
            <a:normAutofit/>
          </a:bodyPr>
          <a:lstStyle/>
          <a:p>
            <a:r>
              <a:rPr lang="ru-RU" sz="2400" b="1" kern="0" spc="8" dirty="0">
                <a:solidFill>
                  <a:srgbClr val="D20001"/>
                </a:solidFill>
                <a:latin typeface="Arial"/>
                <a:cs typeface="Arial"/>
              </a:rPr>
              <a:t>Ссылка на</a:t>
            </a:r>
            <a:r>
              <a:rPr lang="ru-RU" sz="2400" b="1" kern="0" spc="3" dirty="0">
                <a:solidFill>
                  <a:srgbClr val="D20001"/>
                </a:solidFill>
                <a:latin typeface="Arial"/>
                <a:cs typeface="Arial"/>
              </a:rPr>
              <a:t> </a:t>
            </a:r>
            <a:r>
              <a:rPr lang="ru-RU" sz="2400" b="1" kern="0" spc="6" dirty="0">
                <a:solidFill>
                  <a:srgbClr val="D20001"/>
                </a:solidFill>
                <a:latin typeface="Arial"/>
                <a:cs typeface="Arial"/>
              </a:rPr>
              <a:t>скачивание</a:t>
            </a:r>
            <a:endParaRPr lang="ru-RU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object 15"/>
          <p:cNvSpPr txBox="1"/>
          <p:nvPr/>
        </p:nvSpPr>
        <p:spPr>
          <a:xfrm>
            <a:off x="526620" y="1464080"/>
            <a:ext cx="4617248" cy="1213639"/>
          </a:xfrm>
          <a:prstGeom prst="rect">
            <a:avLst/>
          </a:prstGeom>
        </p:spPr>
        <p:txBody>
          <a:bodyPr vert="horz" wrap="square" lIns="0" tIns="8102" rIns="0" bIns="0" rtlCol="0">
            <a:spAutoFit/>
          </a:bodyPr>
          <a:lstStyle/>
          <a:p>
            <a:pPr marL="7045" defTabSz="507266">
              <a:lnSpc>
                <a:spcPts val="1933"/>
              </a:lnSpc>
              <a:spcBef>
                <a:spcPts val="64"/>
              </a:spcBef>
            </a:pPr>
            <a:r>
              <a:rPr lang="ru-RU" sz="1700" spc="3" dirty="0">
                <a:solidFill>
                  <a:srgbClr val="353535"/>
                </a:solidFill>
                <a:latin typeface="Arial"/>
                <a:cs typeface="Arial"/>
              </a:rPr>
              <a:t>Клинический протокол диагностики и лечения Республики Казахстан «</a:t>
            </a:r>
            <a:r>
              <a:rPr lang="ru-RU" sz="1700" spc="3" dirty="0" err="1">
                <a:solidFill>
                  <a:srgbClr val="353535"/>
                </a:solidFill>
                <a:latin typeface="Arial"/>
                <a:cs typeface="Arial"/>
              </a:rPr>
              <a:t>Коронавирусная</a:t>
            </a:r>
            <a:r>
              <a:rPr lang="ru-RU" sz="1700" spc="3" dirty="0">
                <a:solidFill>
                  <a:srgbClr val="353535"/>
                </a:solidFill>
                <a:latin typeface="Arial"/>
                <a:cs typeface="Arial"/>
              </a:rPr>
              <a:t> инфекция COVID-2019», от </a:t>
            </a:r>
            <a:r>
              <a:rPr lang="ru-RU" sz="1700" spc="3" dirty="0" smtClean="0">
                <a:solidFill>
                  <a:srgbClr val="353535"/>
                </a:solidFill>
                <a:latin typeface="Arial"/>
                <a:cs typeface="Arial"/>
              </a:rPr>
              <a:t>«01» апреля </a:t>
            </a:r>
            <a:r>
              <a:rPr lang="ru-RU" sz="1700" spc="3" dirty="0">
                <a:solidFill>
                  <a:srgbClr val="353535"/>
                </a:solidFill>
                <a:latin typeface="Arial"/>
                <a:cs typeface="Arial"/>
              </a:rPr>
              <a:t>2020 г., Протокол №</a:t>
            </a:r>
            <a:r>
              <a:rPr lang="ru-RU" sz="1700" spc="3" dirty="0" smtClean="0">
                <a:solidFill>
                  <a:srgbClr val="353535"/>
                </a:solidFill>
                <a:latin typeface="Arial"/>
                <a:cs typeface="Arial"/>
              </a:rPr>
              <a:t>89</a:t>
            </a:r>
            <a:endParaRPr lang="ru-RU" sz="1700" spc="3" dirty="0">
              <a:solidFill>
                <a:srgbClr val="353535"/>
              </a:solidFill>
              <a:latin typeface="Arial"/>
              <a:cs typeface="Arial"/>
            </a:endParaRPr>
          </a:p>
          <a:p>
            <a:pPr marL="7045" marR="782388" defTabSz="507266">
              <a:lnSpc>
                <a:spcPts val="1836"/>
              </a:lnSpc>
              <a:spcBef>
                <a:spcPts val="6"/>
              </a:spcBef>
            </a:pPr>
            <a:r>
              <a:rPr sz="1700" dirty="0" err="1" smtClean="0">
                <a:solidFill>
                  <a:srgbClr val="353535"/>
                </a:solidFill>
                <a:latin typeface="Arial"/>
                <a:cs typeface="Arial"/>
              </a:rPr>
              <a:t>размещен</a:t>
            </a:r>
            <a:r>
              <a:rPr sz="1700" dirty="0" smtClean="0">
                <a:solidFill>
                  <a:srgbClr val="353535"/>
                </a:solidFill>
                <a:latin typeface="Arial"/>
                <a:cs typeface="Arial"/>
              </a:rPr>
              <a:t> </a:t>
            </a:r>
            <a:r>
              <a:rPr sz="1700" spc="3" dirty="0" err="1">
                <a:solidFill>
                  <a:srgbClr val="353535"/>
                </a:solidFill>
                <a:latin typeface="Arial"/>
                <a:cs typeface="Arial"/>
              </a:rPr>
              <a:t>на</a:t>
            </a:r>
            <a:r>
              <a:rPr sz="1700" spc="3" dirty="0">
                <a:solidFill>
                  <a:srgbClr val="353535"/>
                </a:solidFill>
                <a:latin typeface="Arial"/>
                <a:cs typeface="Arial"/>
              </a:rPr>
              <a:t> </a:t>
            </a:r>
            <a:r>
              <a:rPr sz="1700" dirty="0" err="1" smtClean="0">
                <a:solidFill>
                  <a:srgbClr val="353535"/>
                </a:solidFill>
                <a:latin typeface="Arial"/>
                <a:cs typeface="Arial"/>
              </a:rPr>
              <a:t>сайте</a:t>
            </a:r>
            <a:r>
              <a:rPr lang="ru-RU" sz="1700" dirty="0" smtClean="0">
                <a:solidFill>
                  <a:srgbClr val="353535"/>
                </a:solidFill>
                <a:latin typeface="Arial"/>
                <a:cs typeface="Arial"/>
              </a:rPr>
              <a:t> </a:t>
            </a:r>
            <a:r>
              <a:rPr lang="en-US" sz="1700" dirty="0" smtClean="0">
                <a:solidFill>
                  <a:srgbClr val="0033CC"/>
                </a:solidFill>
                <a:latin typeface="Arial"/>
                <a:cs typeface="Arial"/>
                <a:hlinkClick r:id="rId3"/>
              </a:rPr>
              <a:t>www.rcrz.kz</a:t>
            </a:r>
            <a:r>
              <a:rPr lang="en-US" sz="1700" dirty="0" smtClean="0">
                <a:solidFill>
                  <a:srgbClr val="0033CC"/>
                </a:solidFill>
                <a:latin typeface="Arial"/>
                <a:cs typeface="Arial"/>
              </a:rPr>
              <a:t> </a:t>
            </a:r>
            <a:endParaRPr sz="1700" dirty="0">
              <a:solidFill>
                <a:srgbClr val="0033CC"/>
              </a:solidFill>
              <a:latin typeface="Arial"/>
              <a:cs typeface="Arial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973138" y="4482612"/>
            <a:ext cx="3764026" cy="1384995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ru-RU" sz="1400" b="1" dirty="0" err="1"/>
              <a:t>Telegram</a:t>
            </a:r>
            <a:r>
              <a:rPr lang="ru-RU" sz="1400" b="1" dirty="0"/>
              <a:t>-бот «</a:t>
            </a:r>
            <a:r>
              <a:rPr lang="ru-RU" sz="1400" b="1" dirty="0" err="1"/>
              <a:t>Коронавирус</a:t>
            </a:r>
            <a:r>
              <a:rPr lang="ru-RU" sz="1400" b="1" dirty="0"/>
              <a:t> – горячая линия</a:t>
            </a:r>
            <a:r>
              <a:rPr lang="ru-RU" sz="1400" b="1" dirty="0" smtClean="0"/>
              <a:t>»</a:t>
            </a:r>
          </a:p>
          <a:p>
            <a:r>
              <a:rPr lang="ru-RU" sz="1400" dirty="0">
                <a:solidFill>
                  <a:srgbClr val="0033CC"/>
                </a:solidFill>
                <a:hlinkClick r:id="rId4"/>
              </a:rPr>
              <a:t>https://</a:t>
            </a:r>
            <a:r>
              <a:rPr lang="ru-RU" sz="1400" dirty="0" smtClean="0">
                <a:solidFill>
                  <a:srgbClr val="0033CC"/>
                </a:solidFill>
                <a:hlinkClick r:id="rId4"/>
              </a:rPr>
              <a:t>t.me/kz_hls_bot</a:t>
            </a:r>
            <a:endParaRPr lang="ru-RU" sz="1400" dirty="0" smtClean="0">
              <a:solidFill>
                <a:srgbClr val="0033CC"/>
              </a:solidFill>
            </a:endParaRPr>
          </a:p>
          <a:p>
            <a:endParaRPr lang="ru-RU" sz="1400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  <a:p>
            <a:pPr fontAlgn="base"/>
            <a:r>
              <a:rPr lang="ru-RU" sz="1400" dirty="0" smtClean="0">
                <a:solidFill>
                  <a:srgbClr val="000000"/>
                </a:solidFill>
              </a:rPr>
              <a:t>На базе НЦОЗ </a:t>
            </a:r>
            <a:r>
              <a:rPr lang="ru-RU" sz="1400" dirty="0">
                <a:solidFill>
                  <a:srgbClr val="000000"/>
                </a:solidFill>
              </a:rPr>
              <a:t>по вопросам </a:t>
            </a:r>
            <a:r>
              <a:rPr lang="ru-RU" sz="1400" dirty="0" err="1">
                <a:solidFill>
                  <a:srgbClr val="000000"/>
                </a:solidFill>
              </a:rPr>
              <a:t>коронавируса</a:t>
            </a:r>
            <a:r>
              <a:rPr lang="ru-RU" sz="1400" dirty="0">
                <a:solidFill>
                  <a:srgbClr val="000000"/>
                </a:solidFill>
              </a:rPr>
              <a:t> действует круглосуточный </a:t>
            </a:r>
            <a:r>
              <a:rPr lang="ru-RU" sz="1400" dirty="0" err="1">
                <a:solidFill>
                  <a:srgbClr val="000000"/>
                </a:solidFill>
              </a:rPr>
              <a:t>call</a:t>
            </a:r>
            <a:r>
              <a:rPr lang="ru-RU" sz="1400" dirty="0">
                <a:solidFill>
                  <a:srgbClr val="000000"/>
                </a:solidFill>
              </a:rPr>
              <a:t> – центр (1406), </a:t>
            </a:r>
            <a:endParaRPr lang="ru-RU" sz="1400" dirty="0" smtClean="0">
              <a:solidFill>
                <a:srgbClr val="000000"/>
              </a:solidFill>
            </a:endParaRPr>
          </a:p>
          <a:p>
            <a:pPr fontAlgn="base"/>
            <a:r>
              <a:rPr lang="ru-RU" sz="1400" dirty="0" smtClean="0">
                <a:solidFill>
                  <a:srgbClr val="000000"/>
                </a:solidFill>
              </a:rPr>
              <a:t>8 </a:t>
            </a:r>
            <a:r>
              <a:rPr lang="ru-RU" sz="1400" dirty="0">
                <a:solidFill>
                  <a:srgbClr val="000000"/>
                </a:solidFill>
              </a:rPr>
              <a:t>7172 768 </a:t>
            </a:r>
            <a:r>
              <a:rPr lang="ru-RU" sz="1400" dirty="0" smtClean="0">
                <a:solidFill>
                  <a:srgbClr val="000000"/>
                </a:solidFill>
              </a:rPr>
              <a:t>043</a:t>
            </a:r>
            <a:endParaRPr lang="ru-RU" dirty="0"/>
          </a:p>
        </p:txBody>
      </p:sp>
      <p:pic>
        <p:nvPicPr>
          <p:cNvPr id="7174" name="Picture 6" descr="Картинки по запросу &quot;коронавирус горячая линия рк&quot;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97" y="3206262"/>
            <a:ext cx="3571875" cy="1276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Картинки по запросу &quot;картинки коронавирус&quot;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4182" y="1464080"/>
            <a:ext cx="5861456" cy="32970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3229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746913" y="321583"/>
            <a:ext cx="10274543" cy="579169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accent1"/>
                </a:solidFill>
              </a:rPr>
              <a:t>Классификация</a:t>
            </a:r>
            <a:endParaRPr lang="ru-RU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4430601"/>
              </p:ext>
            </p:extLst>
          </p:nvPr>
        </p:nvGraphicFramePr>
        <p:xfrm>
          <a:off x="1978925" y="1078173"/>
          <a:ext cx="8529418" cy="5739377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807566">
                  <a:extLst>
                    <a:ext uri="{9D8B030D-6E8A-4147-A177-3AD203B41FA5}">
                      <a16:colId xmlns:a16="http://schemas.microsoft.com/office/drawing/2014/main" val="1556468869"/>
                    </a:ext>
                  </a:extLst>
                </a:gridCol>
                <a:gridCol w="5721852">
                  <a:extLst>
                    <a:ext uri="{9D8B030D-6E8A-4147-A177-3AD203B41FA5}">
                      <a16:colId xmlns:a16="http://schemas.microsoft.com/office/drawing/2014/main" val="462267936"/>
                    </a:ext>
                  </a:extLst>
                </a:gridCol>
              </a:tblGrid>
              <a:tr h="15882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2000" dirty="0">
                          <a:effectLst/>
                        </a:rPr>
                        <a:t>Без клинических проявлений 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52730" algn="l"/>
                        </a:tabLst>
                      </a:pPr>
                      <a:r>
                        <a:rPr lang="ru-RU" sz="2000" dirty="0" smtClean="0">
                          <a:effectLst/>
                        </a:rPr>
                        <a:t>- </a:t>
                      </a:r>
                      <a:r>
                        <a:rPr lang="ru-RU" sz="2000" b="1" dirty="0" smtClean="0">
                          <a:effectLst/>
                        </a:rPr>
                        <a:t>Бессимптомное </a:t>
                      </a:r>
                      <a:r>
                        <a:rPr lang="ru-RU" sz="2000" b="1" dirty="0" err="1">
                          <a:effectLst/>
                        </a:rPr>
                        <a:t>вирусоносительство</a:t>
                      </a:r>
                      <a:r>
                        <a:rPr lang="ru-RU" sz="2000" b="1" dirty="0">
                          <a:effectLst/>
                        </a:rPr>
                        <a:t> </a:t>
                      </a:r>
                      <a:r>
                        <a:rPr lang="ru-RU" sz="2000" dirty="0">
                          <a:effectLst/>
                        </a:rPr>
                        <a:t>(отсутствие жалоб, клинических симптомов и объективных изменений  при положительном результате ПЦР РНК SARS CoV-2)</a:t>
                      </a: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252730" algn="l"/>
                        </a:tabLs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01320028"/>
                  </a:ext>
                </a:extLst>
              </a:tr>
              <a:tr h="12772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2000" dirty="0">
                          <a:effectLst/>
                        </a:rPr>
                        <a:t>Клинические варианты    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52730" algn="l"/>
                        </a:tabLst>
                      </a:pPr>
                      <a:r>
                        <a:rPr lang="ru-RU" sz="2000" dirty="0">
                          <a:effectLst/>
                        </a:rPr>
                        <a:t>- </a:t>
                      </a:r>
                      <a:r>
                        <a:rPr lang="ru-RU" sz="2000" dirty="0" err="1">
                          <a:effectLst/>
                        </a:rPr>
                        <a:t>Коронавирусная</a:t>
                      </a:r>
                      <a:r>
                        <a:rPr lang="ru-RU" sz="2000" dirty="0">
                          <a:effectLst/>
                        </a:rPr>
                        <a:t> инфекция с поражением верхних дыхательных путей (</a:t>
                      </a:r>
                      <a:r>
                        <a:rPr lang="ru-RU" sz="2000" b="1" dirty="0">
                          <a:effectLst/>
                        </a:rPr>
                        <a:t>ринит, фарингит</a:t>
                      </a:r>
                      <a:r>
                        <a:rPr lang="ru-RU" sz="2000" dirty="0">
                          <a:effectLst/>
                        </a:rPr>
                        <a:t>)</a:t>
                      </a: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252730" algn="l"/>
                        </a:tabLst>
                      </a:pPr>
                      <a:r>
                        <a:rPr lang="ru-RU" sz="2000" dirty="0">
                          <a:effectLst/>
                        </a:rPr>
                        <a:t>- </a:t>
                      </a:r>
                      <a:r>
                        <a:rPr lang="ru-RU" sz="2000" dirty="0" err="1">
                          <a:effectLst/>
                        </a:rPr>
                        <a:t>Коронавирусная</a:t>
                      </a:r>
                      <a:r>
                        <a:rPr lang="ru-RU" sz="2000" dirty="0">
                          <a:effectLst/>
                        </a:rPr>
                        <a:t> инфекция с поражением нижних дыхательных путей (</a:t>
                      </a:r>
                      <a:r>
                        <a:rPr lang="ru-RU" sz="2000" b="1" dirty="0">
                          <a:effectLst/>
                        </a:rPr>
                        <a:t>пневмония</a:t>
                      </a:r>
                      <a:r>
                        <a:rPr lang="ru-RU" sz="2000" dirty="0">
                          <a:effectLst/>
                        </a:rPr>
                        <a:t>)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16320791"/>
                  </a:ext>
                </a:extLst>
              </a:tr>
              <a:tr h="95796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2000">
                          <a:effectLst/>
                        </a:rPr>
                        <a:t>По тяжести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52730" algn="l"/>
                        </a:tabLst>
                      </a:pPr>
                      <a:r>
                        <a:rPr lang="ru-RU" sz="2000" dirty="0">
                          <a:effectLst/>
                        </a:rPr>
                        <a:t>-легкая 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252730" algn="l"/>
                        </a:tabLst>
                      </a:pPr>
                      <a:r>
                        <a:rPr lang="ru-RU" sz="2000" dirty="0">
                          <a:effectLst/>
                        </a:rPr>
                        <a:t>-среднетяжелая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252730" algn="l"/>
                        </a:tabLst>
                      </a:pPr>
                      <a:r>
                        <a:rPr lang="ru-RU" sz="2000" dirty="0">
                          <a:effectLst/>
                        </a:rPr>
                        <a:t>-тяжелая 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96662634"/>
                  </a:ext>
                </a:extLst>
              </a:tr>
              <a:tr h="6386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2000">
                          <a:effectLst/>
                        </a:rPr>
                        <a:t>По течению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52730" algn="l"/>
                        </a:tabLst>
                      </a:pPr>
                      <a:r>
                        <a:rPr lang="ru-RU" sz="2000" dirty="0">
                          <a:effectLst/>
                        </a:rPr>
                        <a:t>-неосложненная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252730" algn="l"/>
                        </a:tabLst>
                      </a:pPr>
                      <a:r>
                        <a:rPr lang="ru-RU" sz="2000" dirty="0">
                          <a:effectLst/>
                        </a:rPr>
                        <a:t>-осложненная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39971704"/>
                  </a:ext>
                </a:extLst>
              </a:tr>
              <a:tr h="127728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2000">
                          <a:effectLst/>
                        </a:rPr>
                        <a:t>Осложнения 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52730" algn="l"/>
                        </a:tabLst>
                      </a:pPr>
                      <a:r>
                        <a:rPr lang="ru-RU" sz="2000" dirty="0">
                          <a:effectLst/>
                        </a:rPr>
                        <a:t>- ОДН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252730" algn="l"/>
                        </a:tabLst>
                      </a:pPr>
                      <a:r>
                        <a:rPr lang="ru-RU" sz="2000" dirty="0">
                          <a:effectLst/>
                        </a:rPr>
                        <a:t>- ОРДС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252730" algn="l"/>
                        </a:tabLst>
                      </a:pPr>
                      <a:r>
                        <a:rPr lang="ru-RU" sz="2000" dirty="0">
                          <a:effectLst/>
                        </a:rPr>
                        <a:t>- Сепсис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252730" algn="l"/>
                        </a:tabLst>
                      </a:pPr>
                      <a:r>
                        <a:rPr lang="ru-RU" sz="2000" dirty="0">
                          <a:effectLst/>
                        </a:rPr>
                        <a:t>- Септический шок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578144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26098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Примеры </a:t>
            </a:r>
            <a:r>
              <a:rPr lang="ru-RU" sz="3200" b="1" dirty="0">
                <a:solidFill>
                  <a:srgbClr val="FF0000"/>
                </a:solidFill>
              </a:rPr>
              <a:t>формулировки </a:t>
            </a:r>
            <a:r>
              <a:rPr lang="ru-RU" sz="3200" b="1" dirty="0" smtClean="0">
                <a:solidFill>
                  <a:srgbClr val="FF0000"/>
                </a:solidFill>
              </a:rPr>
              <a:t>диагноза:</a:t>
            </a:r>
            <a:r>
              <a:rPr lang="ru-RU" sz="3200" dirty="0">
                <a:solidFill>
                  <a:srgbClr val="FF0000"/>
                </a:solidFill>
              </a:rPr>
              <a:t/>
            </a:r>
            <a:br>
              <a:rPr lang="ru-RU" sz="3200" dirty="0">
                <a:solidFill>
                  <a:srgbClr val="FF0000"/>
                </a:solidFill>
              </a:rPr>
            </a:b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01485" y="1393370"/>
            <a:ext cx="10711543" cy="5152573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 err="1"/>
              <a:t>Коронавирусная</a:t>
            </a:r>
            <a:r>
              <a:rPr lang="ru-RU" b="1" dirty="0"/>
              <a:t> инфекция COVID-19. </a:t>
            </a:r>
            <a:r>
              <a:rPr lang="ru-RU" b="1" dirty="0" smtClean="0"/>
              <a:t>Бессимптомное </a:t>
            </a:r>
            <a:r>
              <a:rPr lang="ru-RU" b="1" dirty="0" err="1" smtClean="0"/>
              <a:t>вирусоносительство</a:t>
            </a:r>
            <a:r>
              <a:rPr lang="ru-RU" b="1" dirty="0" smtClean="0"/>
              <a:t> </a:t>
            </a:r>
            <a:r>
              <a:rPr lang="ru-RU" dirty="0" smtClean="0"/>
              <a:t>(ПЦР </a:t>
            </a:r>
            <a:r>
              <a:rPr lang="ru-RU" dirty="0" err="1"/>
              <a:t>назофарингиального</a:t>
            </a:r>
            <a:r>
              <a:rPr lang="ru-RU" dirty="0"/>
              <a:t> мазка положительный, </a:t>
            </a:r>
            <a:r>
              <a:rPr lang="ru-RU" dirty="0" smtClean="0"/>
              <a:t>дата___).</a:t>
            </a:r>
            <a:endParaRPr lang="ru-RU" dirty="0"/>
          </a:p>
          <a:p>
            <a:r>
              <a:rPr lang="ru-RU" sz="2600" i="1" dirty="0" smtClean="0">
                <a:solidFill>
                  <a:srgbClr val="FF0000"/>
                </a:solidFill>
              </a:rPr>
              <a:t>Примечание</a:t>
            </a:r>
            <a:r>
              <a:rPr lang="ru-RU" sz="2600" i="1" dirty="0">
                <a:solidFill>
                  <a:srgbClr val="FF0000"/>
                </a:solidFill>
              </a:rPr>
              <a:t>: наличие гиперемии задней стенки глотки при отсутствии жалоб и объективных признаков следует рассматривать как легкое течение. </a:t>
            </a:r>
          </a:p>
          <a:p>
            <a:pPr lvl="0"/>
            <a:r>
              <a:rPr lang="ru-RU" b="1" dirty="0" err="1" smtClean="0"/>
              <a:t>Коронавирусная</a:t>
            </a:r>
            <a:r>
              <a:rPr lang="ru-RU" b="1" dirty="0" smtClean="0"/>
              <a:t> </a:t>
            </a:r>
            <a:r>
              <a:rPr lang="ru-RU" b="1" dirty="0"/>
              <a:t>инфекция COVID-19. </a:t>
            </a:r>
            <a:r>
              <a:rPr lang="ru-RU" dirty="0"/>
              <a:t>Ф</a:t>
            </a:r>
            <a:r>
              <a:rPr lang="ru-RU" dirty="0" smtClean="0"/>
              <a:t>арингит</a:t>
            </a:r>
            <a:r>
              <a:rPr lang="ru-RU" dirty="0"/>
              <a:t>, легкой степени тяжести (ПЦР </a:t>
            </a:r>
            <a:r>
              <a:rPr lang="ru-RU" dirty="0" err="1"/>
              <a:t>назофарингиального</a:t>
            </a:r>
            <a:r>
              <a:rPr lang="ru-RU" dirty="0"/>
              <a:t> мазка положительный, </a:t>
            </a:r>
            <a:r>
              <a:rPr lang="ru-RU" dirty="0" smtClean="0"/>
              <a:t>дата___).</a:t>
            </a:r>
            <a:endParaRPr lang="ru-RU" dirty="0"/>
          </a:p>
          <a:p>
            <a:pPr lvl="0"/>
            <a:r>
              <a:rPr lang="ru-RU" b="1" dirty="0" err="1"/>
              <a:t>Коронавирусная</a:t>
            </a:r>
            <a:r>
              <a:rPr lang="ru-RU" b="1" dirty="0"/>
              <a:t> инфекция COVID-19</a:t>
            </a:r>
            <a:r>
              <a:rPr lang="ru-RU" dirty="0"/>
              <a:t>. Двусторонняя нижнедолевая пневмония, средней степени тяжести (ПЦР </a:t>
            </a:r>
            <a:r>
              <a:rPr lang="ru-RU" dirty="0" err="1"/>
              <a:t>назофарингиального</a:t>
            </a:r>
            <a:r>
              <a:rPr lang="ru-RU" dirty="0"/>
              <a:t> мазка, </a:t>
            </a:r>
            <a:r>
              <a:rPr lang="ru-RU" dirty="0" smtClean="0"/>
              <a:t>положительный</a:t>
            </a:r>
            <a:r>
              <a:rPr lang="ru-RU" dirty="0"/>
              <a:t>, </a:t>
            </a:r>
            <a:r>
              <a:rPr lang="ru-RU" dirty="0" smtClean="0"/>
              <a:t>дата___).</a:t>
            </a:r>
            <a:endParaRPr lang="ru-RU" dirty="0"/>
          </a:p>
          <a:p>
            <a:pPr lvl="0"/>
            <a:r>
              <a:rPr lang="ru-RU" b="1" dirty="0" err="1"/>
              <a:t>Коронавирусная</a:t>
            </a:r>
            <a:r>
              <a:rPr lang="ru-RU" b="1" dirty="0"/>
              <a:t> инфекция COVID-19. </a:t>
            </a:r>
            <a:r>
              <a:rPr lang="ru-RU" dirty="0"/>
              <a:t>Двусторонняя </a:t>
            </a:r>
            <a:r>
              <a:rPr lang="ru-RU" dirty="0" err="1"/>
              <a:t>полисегментарная</a:t>
            </a:r>
            <a:r>
              <a:rPr lang="ru-RU" dirty="0"/>
              <a:t> пневмония, тяжелое течение. Осложнение: ДН2 ст. (ПЦР </a:t>
            </a:r>
            <a:r>
              <a:rPr lang="ru-RU" dirty="0" smtClean="0"/>
              <a:t>мокроты</a:t>
            </a:r>
            <a:r>
              <a:rPr lang="ru-RU" dirty="0" smtClean="0"/>
              <a:t>, </a:t>
            </a:r>
            <a:r>
              <a:rPr lang="ru-RU" dirty="0"/>
              <a:t>бронхоальвеолярного </a:t>
            </a:r>
            <a:r>
              <a:rPr lang="ru-RU" dirty="0" err="1" smtClean="0"/>
              <a:t>лаважа</a:t>
            </a:r>
            <a:r>
              <a:rPr lang="ru-RU" dirty="0" smtClean="0"/>
              <a:t> </a:t>
            </a:r>
            <a:r>
              <a:rPr lang="ru-RU" dirty="0"/>
              <a:t>положительный, </a:t>
            </a:r>
            <a:r>
              <a:rPr lang="ru-RU" dirty="0" smtClean="0"/>
              <a:t>дата___). </a:t>
            </a:r>
            <a:r>
              <a:rPr lang="ru-RU" dirty="0"/>
              <a:t>Сопутствующий диагноз: ХСН, АГ 3 ст., ожирение, СД 2 типа.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57739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1287" y="407854"/>
            <a:ext cx="10515600" cy="950927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chemeClr val="accent1"/>
                </a:solidFill>
              </a:rPr>
              <a:t>Диагностические критерии у взрослых:  </a:t>
            </a:r>
            <a:r>
              <a:rPr lang="ru-RU" dirty="0"/>
              <a:t/>
            </a:r>
            <a:br>
              <a:rPr lang="ru-RU" dirty="0"/>
            </a:b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8584" y="1117601"/>
            <a:ext cx="7139529" cy="5740400"/>
          </a:xfrm>
          <a:solidFill>
            <a:srgbClr val="F9F9F9"/>
          </a:solidFill>
          <a:ln>
            <a:solidFill>
              <a:srgbClr val="C00000"/>
            </a:solidFill>
          </a:ln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ru-RU" sz="2400" b="1" dirty="0" smtClean="0"/>
              <a:t>Инкубационный </a:t>
            </a:r>
            <a:r>
              <a:rPr lang="ru-RU" sz="2400" b="1" dirty="0"/>
              <a:t>период - 2-14 </a:t>
            </a:r>
            <a:r>
              <a:rPr lang="ru-RU" sz="2400" b="1" dirty="0" smtClean="0"/>
              <a:t>дней</a:t>
            </a:r>
          </a:p>
          <a:p>
            <a:pPr marL="0" indent="0">
              <a:spcBef>
                <a:spcPts val="0"/>
              </a:spcBef>
              <a:buNone/>
            </a:pPr>
            <a:endParaRPr lang="ru-RU" sz="2400" b="1" dirty="0"/>
          </a:p>
          <a:p>
            <a:pPr lvl="0">
              <a:spcBef>
                <a:spcPts val="0"/>
              </a:spcBef>
            </a:pPr>
            <a:r>
              <a:rPr lang="ru-RU" sz="2400" dirty="0"/>
              <a:t>острое начало заболевания</a:t>
            </a:r>
          </a:p>
          <a:p>
            <a:pPr lvl="0">
              <a:spcBef>
                <a:spcPts val="0"/>
              </a:spcBef>
            </a:pPr>
            <a:r>
              <a:rPr lang="ru-RU" sz="2400" dirty="0"/>
              <a:t>повышение температуры тела</a:t>
            </a:r>
          </a:p>
          <a:p>
            <a:pPr lvl="0">
              <a:spcBef>
                <a:spcPts val="0"/>
              </a:spcBef>
            </a:pPr>
            <a:r>
              <a:rPr lang="ru-RU" sz="2400" dirty="0"/>
              <a:t>общая слабость </a:t>
            </a:r>
          </a:p>
          <a:p>
            <a:pPr lvl="0">
              <a:spcBef>
                <a:spcPts val="0"/>
              </a:spcBef>
            </a:pPr>
            <a:r>
              <a:rPr lang="ru-RU" sz="2400" dirty="0"/>
              <a:t>миалгия и ломота в теле</a:t>
            </a:r>
          </a:p>
          <a:p>
            <a:pPr lvl="0">
              <a:spcBef>
                <a:spcPts val="0"/>
              </a:spcBef>
            </a:pPr>
            <a:r>
              <a:rPr lang="ru-RU" sz="2400" dirty="0"/>
              <a:t>головная боль</a:t>
            </a:r>
          </a:p>
          <a:p>
            <a:pPr lvl="0">
              <a:spcBef>
                <a:spcPts val="0"/>
              </a:spcBef>
            </a:pPr>
            <a:r>
              <a:rPr lang="ru-RU" sz="2400" dirty="0"/>
              <a:t>заложенность носа и насморк </a:t>
            </a:r>
          </a:p>
          <a:p>
            <a:pPr lvl="0">
              <a:spcBef>
                <a:spcPts val="0"/>
              </a:spcBef>
            </a:pPr>
            <a:r>
              <a:rPr lang="ru-RU" sz="2400" dirty="0"/>
              <a:t>першение в горле</a:t>
            </a:r>
          </a:p>
          <a:p>
            <a:pPr lvl="0">
              <a:spcBef>
                <a:spcPts val="0"/>
              </a:spcBef>
            </a:pPr>
            <a:r>
              <a:rPr lang="ru-RU" sz="2400" dirty="0"/>
              <a:t>кашель (сухой или с небольшим количеством мокроты)</a:t>
            </a:r>
          </a:p>
          <a:p>
            <a:pPr lvl="0">
              <a:spcBef>
                <a:spcPts val="0"/>
              </a:spcBef>
            </a:pPr>
            <a:r>
              <a:rPr lang="ru-RU" sz="2400" dirty="0"/>
              <a:t>ощущение заложенности в грудной клетке</a:t>
            </a:r>
          </a:p>
          <a:p>
            <a:pPr lvl="0">
              <a:spcBef>
                <a:spcPts val="0"/>
              </a:spcBef>
            </a:pPr>
            <a:r>
              <a:rPr lang="ru-RU" sz="2400" dirty="0">
                <a:solidFill>
                  <a:srgbClr val="FF0000"/>
                </a:solidFill>
              </a:rPr>
              <a:t>нарушения вкуса и обоняния </a:t>
            </a:r>
          </a:p>
          <a:p>
            <a:pPr lvl="0">
              <a:spcBef>
                <a:spcPts val="0"/>
              </a:spcBef>
            </a:pPr>
            <a:r>
              <a:rPr lang="ru-RU" sz="2400" dirty="0"/>
              <a:t>диарея</a:t>
            </a:r>
          </a:p>
          <a:p>
            <a:pPr lvl="0">
              <a:spcBef>
                <a:spcPts val="0"/>
              </a:spcBef>
            </a:pPr>
            <a:r>
              <a:rPr lang="ru-RU" sz="2400" dirty="0" smtClean="0">
                <a:solidFill>
                  <a:srgbClr val="FF0000"/>
                </a:solidFill>
              </a:rPr>
              <a:t>Конъюнктивит (покраснение глаз)</a:t>
            </a:r>
            <a:endParaRPr lang="ru-RU" sz="2400" dirty="0">
              <a:solidFill>
                <a:srgbClr val="FF0000"/>
              </a:solidFill>
            </a:endParaRPr>
          </a:p>
          <a:p>
            <a:pPr lvl="0">
              <a:spcBef>
                <a:spcPts val="0"/>
              </a:spcBef>
            </a:pPr>
            <a:r>
              <a:rPr lang="ru-RU" sz="2400" dirty="0">
                <a:solidFill>
                  <a:srgbClr val="FF0000"/>
                </a:solidFill>
              </a:rPr>
              <a:t>сыпь</a:t>
            </a:r>
          </a:p>
          <a:p>
            <a:pPr>
              <a:buFont typeface="Wingdings" panose="05000000000000000000" pitchFamily="2" charset="2"/>
              <a:buChar char="Ø"/>
            </a:pPr>
            <a:endParaRPr lang="ru-RU" sz="1800" b="1" dirty="0">
              <a:latin typeface="+mj-lt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>
          <a:xfrm>
            <a:off x="7503886" y="1117601"/>
            <a:ext cx="4445703" cy="5580691"/>
          </a:xfrm>
          <a:solidFill>
            <a:srgbClr val="F9F9F9"/>
          </a:solidFill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b="1" dirty="0" smtClean="0"/>
              <a:t>При </a:t>
            </a:r>
            <a:r>
              <a:rPr lang="ru-RU" b="1" dirty="0"/>
              <a:t>тяжелом течении:</a:t>
            </a:r>
          </a:p>
          <a:p>
            <a:pPr lvl="0"/>
            <a:r>
              <a:rPr lang="ru-RU" dirty="0"/>
              <a:t>одышка (чаще на 6-8 дни заболевания)</a:t>
            </a:r>
          </a:p>
          <a:p>
            <a:pPr lvl="0"/>
            <a:r>
              <a:rPr lang="ru-RU" dirty="0"/>
              <a:t>затрудненное дыхание </a:t>
            </a:r>
          </a:p>
          <a:p>
            <a:pPr lvl="0"/>
            <a:r>
              <a:rPr lang="ru-RU" dirty="0"/>
              <a:t>учащенное сердцебиение</a:t>
            </a:r>
          </a:p>
          <a:p>
            <a:pPr lvl="0"/>
            <a:r>
              <a:rPr lang="ru-RU" dirty="0"/>
              <a:t>тошнота, </a:t>
            </a:r>
            <a:r>
              <a:rPr lang="ru-RU" dirty="0" smtClean="0"/>
              <a:t>рвота (редко)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7176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rgbClr val="0070C0"/>
                </a:solidFill>
              </a:rPr>
              <a:t>Факторы риска тяжелого и осложненного течения</a:t>
            </a:r>
            <a:r>
              <a:rPr lang="kk-KZ" sz="3200" b="1" dirty="0">
                <a:solidFill>
                  <a:srgbClr val="0070C0"/>
                </a:solidFill>
              </a:rPr>
              <a:t> у взрослых</a:t>
            </a:r>
            <a:r>
              <a:rPr lang="ru-RU" sz="3200" b="1" dirty="0">
                <a:solidFill>
                  <a:srgbClr val="0070C0"/>
                </a:solidFill>
              </a:rPr>
              <a:t>:</a:t>
            </a:r>
            <a:r>
              <a:rPr lang="ru-RU" sz="3200" dirty="0">
                <a:solidFill>
                  <a:srgbClr val="0070C0"/>
                </a:solidFill>
              </a:rPr>
              <a:t/>
            </a:r>
            <a:br>
              <a:rPr lang="ru-RU" sz="3200" dirty="0">
                <a:solidFill>
                  <a:srgbClr val="0070C0"/>
                </a:solidFill>
              </a:rPr>
            </a:br>
            <a:endParaRPr lang="ru-RU" sz="3200" dirty="0">
              <a:solidFill>
                <a:srgbClr val="0070C0"/>
              </a:solidFill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838199" y="1825625"/>
            <a:ext cx="10787743" cy="4705804"/>
          </a:xfrm>
        </p:spPr>
        <p:txBody>
          <a:bodyPr>
            <a:normAutofit/>
          </a:bodyPr>
          <a:lstStyle/>
          <a:p>
            <a:pPr lvl="0"/>
            <a:r>
              <a:rPr lang="ru-RU" sz="2400" dirty="0" smtClean="0"/>
              <a:t>Возраст </a:t>
            </a:r>
            <a:r>
              <a:rPr lang="ru-RU" sz="2400" dirty="0"/>
              <a:t>старше 60 лет </a:t>
            </a:r>
          </a:p>
          <a:p>
            <a:pPr lvl="0"/>
            <a:r>
              <a:rPr lang="ru-RU" sz="2400" dirty="0"/>
              <a:t>Сопутствующие БСК (</a:t>
            </a:r>
            <a:r>
              <a:rPr lang="kk-KZ" sz="2400" dirty="0"/>
              <a:t>а</a:t>
            </a:r>
            <a:r>
              <a:rPr lang="ru-RU" sz="2400" dirty="0" err="1"/>
              <a:t>ртериальная</a:t>
            </a:r>
            <a:r>
              <a:rPr lang="ru-RU" sz="2400" dirty="0"/>
              <a:t> гипертония, ХСН и др.)</a:t>
            </a:r>
          </a:p>
          <a:p>
            <a:pPr lvl="0"/>
            <a:r>
              <a:rPr lang="ru-RU" sz="2400" dirty="0"/>
              <a:t>Сопутствующие хронические заболевания дыхательной системы (ХОБЛ, БА, фиброзные изменения в легких и др.)</a:t>
            </a:r>
          </a:p>
          <a:p>
            <a:pPr lvl="0"/>
            <a:r>
              <a:rPr lang="ru-RU" sz="2400" dirty="0" smtClean="0"/>
              <a:t>Эндокринопатии </a:t>
            </a:r>
            <a:r>
              <a:rPr lang="ru-RU" sz="2400" dirty="0"/>
              <a:t>(сахарный диабет, метаболический синдром, ожирение и др.)</a:t>
            </a:r>
          </a:p>
          <a:p>
            <a:pPr lvl="0"/>
            <a:r>
              <a:rPr lang="ru-RU" sz="2400" dirty="0" err="1"/>
              <a:t>Иммунодефицитные</a:t>
            </a:r>
            <a:r>
              <a:rPr lang="ru-RU" sz="2400" dirty="0"/>
              <a:t> состояния (онкологические, гематологические больные, больные на </a:t>
            </a:r>
            <a:r>
              <a:rPr lang="ru-RU" sz="2400" dirty="0" err="1"/>
              <a:t>иммуносупрессивной</a:t>
            </a:r>
            <a:r>
              <a:rPr lang="ru-RU" sz="2400" dirty="0"/>
              <a:t> терапии и др.)</a:t>
            </a:r>
          </a:p>
          <a:p>
            <a:pPr lvl="0"/>
            <a:r>
              <a:rPr lang="ru-RU" sz="2400" dirty="0"/>
              <a:t>Другие тяжелые хронические заболевания (ХБП и др.)</a:t>
            </a:r>
          </a:p>
          <a:p>
            <a:pPr lvl="0"/>
            <a:r>
              <a:rPr lang="ru-RU" sz="2400" dirty="0">
                <a:solidFill>
                  <a:srgbClr val="FF0000"/>
                </a:solidFill>
              </a:rPr>
              <a:t>Беременность </a:t>
            </a:r>
            <a:r>
              <a:rPr lang="ru-RU" sz="2400" dirty="0" smtClean="0"/>
              <a:t>(хотя и не описано тяжелое течение у беременных, эта категория пациентов требует повышенного внимания)</a:t>
            </a:r>
            <a:endParaRPr lang="ru-RU" sz="2400" dirty="0"/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5484651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914400" y="365125"/>
            <a:ext cx="10439400" cy="1325563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>
                <a:solidFill>
                  <a:schemeClr val="accent1"/>
                </a:solidFill>
              </a:rPr>
              <a:t>Диагностические критерии у </a:t>
            </a:r>
            <a:r>
              <a:rPr lang="ru-RU" sz="4000" b="1" dirty="0" smtClean="0">
                <a:solidFill>
                  <a:schemeClr val="accent1"/>
                </a:solidFill>
              </a:rPr>
              <a:t>детей:  </a:t>
            </a:r>
            <a:r>
              <a:rPr lang="ru-RU" sz="4000" dirty="0"/>
              <a:t/>
            </a:r>
            <a:br>
              <a:rPr lang="ru-RU" sz="4000" dirty="0"/>
            </a:br>
            <a:endParaRPr lang="ru-RU" sz="4000" b="1" dirty="0"/>
          </a:p>
        </p:txBody>
      </p:sp>
      <p:sp>
        <p:nvSpPr>
          <p:cNvPr id="6" name="Объект 5"/>
          <p:cNvSpPr>
            <a:spLocks noGrp="1"/>
          </p:cNvSpPr>
          <p:nvPr>
            <p:ph sz="half" idx="1"/>
          </p:nvPr>
        </p:nvSpPr>
        <p:spPr>
          <a:xfrm>
            <a:off x="580572" y="1996598"/>
            <a:ext cx="4688114" cy="4520315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62500" lnSpcReduction="20000"/>
          </a:bodyPr>
          <a:lstStyle/>
          <a:p>
            <a:pPr lvl="0"/>
            <a:r>
              <a:rPr lang="ru-RU" sz="3200" dirty="0"/>
              <a:t>повышение температуры тела</a:t>
            </a:r>
          </a:p>
          <a:p>
            <a:pPr lvl="0"/>
            <a:r>
              <a:rPr lang="ru-RU" sz="3200" dirty="0"/>
              <a:t>кашель</a:t>
            </a:r>
          </a:p>
          <a:p>
            <a:pPr lvl="0"/>
            <a:r>
              <a:rPr lang="ru-RU" sz="3200" dirty="0"/>
              <a:t>заложенность носа, нарушение носового дыхания </a:t>
            </a:r>
          </a:p>
          <a:p>
            <a:pPr lvl="0"/>
            <a:r>
              <a:rPr lang="ru-RU" sz="3200" dirty="0"/>
              <a:t>головная боль (</a:t>
            </a:r>
            <a:r>
              <a:rPr lang="kk-KZ" sz="3200" dirty="0"/>
              <a:t>чаще </a:t>
            </a:r>
            <a:r>
              <a:rPr lang="ru-RU" sz="3200" dirty="0"/>
              <a:t>у детей старшего возраста)</a:t>
            </a:r>
          </a:p>
          <a:p>
            <a:pPr lvl="0"/>
            <a:r>
              <a:rPr lang="ru-RU" sz="3200" dirty="0"/>
              <a:t>диарея</a:t>
            </a:r>
          </a:p>
          <a:p>
            <a:pPr lvl="0"/>
            <a:r>
              <a:rPr lang="ru-RU" sz="3200" dirty="0"/>
              <a:t>слабость, вялость, недомогание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3200" b="1" dirty="0"/>
              <a:t>При тяжелом течении: </a:t>
            </a:r>
          </a:p>
          <a:p>
            <a:pPr lvl="0"/>
            <a:r>
              <a:rPr lang="ru-RU" sz="3200" dirty="0"/>
              <a:t>сухой кашель</a:t>
            </a:r>
          </a:p>
          <a:p>
            <a:pPr lvl="0"/>
            <a:r>
              <a:rPr lang="ru-RU" sz="3200" dirty="0"/>
              <a:t> одышка</a:t>
            </a:r>
          </a:p>
          <a:p>
            <a:pPr lvl="0"/>
            <a:r>
              <a:rPr lang="ru-RU" sz="3200" dirty="0"/>
              <a:t>учащенное и затрудненное дыхание </a:t>
            </a:r>
          </a:p>
          <a:p>
            <a:pPr lvl="0"/>
            <a:r>
              <a:rPr lang="ru-RU" sz="3200" dirty="0"/>
              <a:t>учащенное сердцебиение </a:t>
            </a:r>
          </a:p>
          <a:p>
            <a:endParaRPr lang="ru-RU" dirty="0"/>
          </a:p>
        </p:txBody>
      </p:sp>
      <p:sp>
        <p:nvSpPr>
          <p:cNvPr id="8" name="Объект 7"/>
          <p:cNvSpPr>
            <a:spLocks noGrp="1"/>
          </p:cNvSpPr>
          <p:nvPr>
            <p:ph sz="half" idx="2"/>
          </p:nvPr>
        </p:nvSpPr>
        <p:spPr>
          <a:xfrm>
            <a:off x="5413829" y="1996598"/>
            <a:ext cx="6429827" cy="4520315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62500" lnSpcReduction="20000"/>
          </a:bodyPr>
          <a:lstStyle/>
          <a:p>
            <a:pPr lvl="0">
              <a:buFont typeface="Wingdings" panose="05000000000000000000" pitchFamily="2" charset="2"/>
              <a:buChar char="Ø"/>
            </a:pPr>
            <a:r>
              <a:rPr lang="kk-KZ" b="1" dirty="0" smtClean="0"/>
              <a:t>Факторы риска у детей:</a:t>
            </a:r>
          </a:p>
          <a:p>
            <a:pPr lvl="0"/>
            <a:r>
              <a:rPr lang="kk-KZ" sz="3400" dirty="0" smtClean="0"/>
              <a:t>дети </a:t>
            </a:r>
            <a:r>
              <a:rPr lang="kk-KZ" sz="3400" dirty="0"/>
              <a:t>до 1 года </a:t>
            </a:r>
            <a:endParaRPr lang="ru-RU" sz="3400" dirty="0"/>
          </a:p>
          <a:p>
            <a:pPr lvl="0"/>
            <a:r>
              <a:rPr lang="ru-RU" sz="3400" dirty="0"/>
              <a:t>дети с дефицитом массы тела (более 30%), рахитом, железодефицитной анемией, с бронхиальной астмой, пороками сердца, патологией эндокринной, выделительной систем, </a:t>
            </a:r>
            <a:r>
              <a:rPr lang="ru-RU" sz="3400" dirty="0" err="1"/>
              <a:t>гемоглобинопатиями</a:t>
            </a:r>
            <a:r>
              <a:rPr lang="ru-RU" sz="3400" dirty="0"/>
              <a:t>, с метаболическим синдромом, </a:t>
            </a:r>
            <a:r>
              <a:rPr lang="ru-RU" sz="3400" dirty="0" err="1"/>
              <a:t>онкозаболеваниями</a:t>
            </a:r>
            <a:r>
              <a:rPr lang="ru-RU" sz="3400" dirty="0"/>
              <a:t>;</a:t>
            </a:r>
          </a:p>
          <a:p>
            <a:pPr lvl="0"/>
            <a:r>
              <a:rPr lang="ru-RU" sz="3400" dirty="0" err="1"/>
              <a:t>иммунодефицитные</a:t>
            </a:r>
            <a:r>
              <a:rPr lang="ru-RU" sz="3400" dirty="0"/>
              <a:t> состояния разного генеза (в 1,5 раза чаще регистрируют пневмонии); </a:t>
            </a:r>
          </a:p>
          <a:p>
            <a:pPr lvl="0"/>
            <a:r>
              <a:rPr lang="ru-RU" sz="3400" dirty="0" err="1"/>
              <a:t>коинфекция</a:t>
            </a:r>
            <a:r>
              <a:rPr lang="ru-RU" sz="3400" dirty="0"/>
              <a:t> (</a:t>
            </a:r>
            <a:r>
              <a:rPr lang="ru-RU" sz="3400" dirty="0" err="1"/>
              <a:t>риносинцитиальный</a:t>
            </a:r>
            <a:r>
              <a:rPr lang="ru-RU" sz="3400" dirty="0"/>
              <a:t> вирус, </a:t>
            </a:r>
            <a:r>
              <a:rPr lang="ru-RU" sz="3400" dirty="0" err="1"/>
              <a:t>риновирус</a:t>
            </a:r>
            <a:r>
              <a:rPr lang="ru-RU" sz="3400" dirty="0"/>
              <a:t>, </a:t>
            </a:r>
            <a:r>
              <a:rPr lang="ru-RU" sz="3400" dirty="0" err="1"/>
              <a:t>бокавирус</a:t>
            </a:r>
            <a:r>
              <a:rPr lang="ru-RU" sz="3400" dirty="0"/>
              <a:t>, аденовирус), что утяжеляет течение заболевания и приводит к поражению нижних отделов респираторного тракта (пневмония, </a:t>
            </a:r>
            <a:r>
              <a:rPr lang="ru-RU" sz="3400" dirty="0" err="1"/>
              <a:t>бронхиолит</a:t>
            </a:r>
            <a:r>
              <a:rPr lang="ru-RU" sz="3400" dirty="0"/>
              <a:t>).</a:t>
            </a:r>
          </a:p>
          <a:p>
            <a:pPr marL="0" indent="0">
              <a:buNone/>
            </a:pPr>
            <a:r>
              <a:rPr lang="ru-RU" sz="3400" b="1" dirty="0"/>
              <a:t> </a:t>
            </a:r>
            <a:endParaRPr lang="ru-RU" sz="3400" dirty="0"/>
          </a:p>
          <a:p>
            <a:endParaRPr lang="ru-RU" dirty="0"/>
          </a:p>
        </p:txBody>
      </p:sp>
      <p:pic>
        <p:nvPicPr>
          <p:cNvPr id="10" name="Picture 2" descr="Картинки по запросу &quot;картинки ребенок больной гриппом&quot;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45" r="16127"/>
          <a:stretch/>
        </p:blipFill>
        <p:spPr bwMode="auto">
          <a:xfrm>
            <a:off x="10231352" y="-4990"/>
            <a:ext cx="1828800" cy="1819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6287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54514" y="377371"/>
            <a:ext cx="8931004" cy="105909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Стандартное определение случая </a:t>
            </a:r>
            <a:r>
              <a:rPr lang="en-US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COVID-19</a:t>
            </a:r>
            <a:r>
              <a:rPr lang="ru-RU" sz="4000" b="1" dirty="0" smtClean="0"/>
              <a:t>?</a:t>
            </a:r>
            <a:endParaRPr lang="ru-RU" sz="4000" b="1" dirty="0"/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6981370" y="2102176"/>
            <a:ext cx="4818743" cy="350738"/>
          </a:xfrm>
          <a:solidFill>
            <a:srgbClr val="C9C9FF"/>
          </a:solidFill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6981370" y="2830791"/>
            <a:ext cx="5054463" cy="3511952"/>
          </a:xfrm>
          <a:solidFill>
            <a:srgbClr val="EBEBFF"/>
          </a:solidFill>
        </p:spPr>
        <p:txBody>
          <a:bodyPr>
            <a:normAutofit fontScale="85000" lnSpcReduction="20000"/>
          </a:bodyPr>
          <a:lstStyle/>
          <a:p>
            <a:r>
              <a:rPr lang="ru-RU" sz="3100" dirty="0"/>
              <a:t>Определение </a:t>
            </a:r>
            <a:r>
              <a:rPr lang="ru-RU" sz="3100" dirty="0" smtClean="0"/>
              <a:t>случая COVID-2019 несколько раз обновлялось</a:t>
            </a:r>
          </a:p>
          <a:p>
            <a:r>
              <a:rPr lang="ru-RU" sz="3100" dirty="0" smtClean="0"/>
              <a:t> На текущий момент за основу положено определение случая ВОЗ</a:t>
            </a:r>
            <a:r>
              <a:rPr lang="ru-RU" sz="3100" dirty="0"/>
              <a:t>, обновленного 27 февраля 2020 </a:t>
            </a:r>
            <a:r>
              <a:rPr lang="ru-RU" sz="3100" dirty="0" smtClean="0"/>
              <a:t>года</a:t>
            </a:r>
          </a:p>
          <a:p>
            <a:r>
              <a:rPr lang="ru-RU" sz="3100" dirty="0" smtClean="0"/>
              <a:t>Группой разработчиков внесены дополнения</a:t>
            </a:r>
            <a:endParaRPr lang="ru-RU" sz="3100" dirty="0"/>
          </a:p>
          <a:p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120" y="2102176"/>
            <a:ext cx="6494055" cy="37906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55712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1427</TotalTime>
  <Words>4958</Words>
  <Application>Microsoft Office PowerPoint</Application>
  <PresentationFormat>Широкоэкранный</PresentationFormat>
  <Paragraphs>462</Paragraphs>
  <Slides>38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38</vt:i4>
      </vt:variant>
    </vt:vector>
  </HeadingPairs>
  <TitlesOfParts>
    <vt:vector size="46" baseType="lpstr">
      <vt:lpstr>Arial</vt:lpstr>
      <vt:lpstr>Calibri</vt:lpstr>
      <vt:lpstr>Calibri Light</vt:lpstr>
      <vt:lpstr>Times New Roman</vt:lpstr>
      <vt:lpstr>Verdana</vt:lpstr>
      <vt:lpstr>Wingdings</vt:lpstr>
      <vt:lpstr>Тема Office</vt:lpstr>
      <vt:lpstr>1_Тема Office</vt:lpstr>
      <vt:lpstr>Презентация PowerPoint</vt:lpstr>
      <vt:lpstr> Клинический протокол диагностики и лечения  «Коронавирусная инфекция COVID-19»  </vt:lpstr>
      <vt:lpstr>Определение</vt:lpstr>
      <vt:lpstr>Классификация</vt:lpstr>
      <vt:lpstr>Примеры формулировки диагноза: </vt:lpstr>
      <vt:lpstr>Диагностические критерии у взрослых:   </vt:lpstr>
      <vt:lpstr>Факторы риска тяжелого и осложненного течения у взрослых: </vt:lpstr>
      <vt:lpstr>Диагностические критерии у детей:   </vt:lpstr>
      <vt:lpstr>Стандартное определение случая COVID-19?</vt:lpstr>
      <vt:lpstr>Подозрительный случай COVID-19 </vt:lpstr>
      <vt:lpstr>Близкий/потенциальный контакт  </vt:lpstr>
      <vt:lpstr>Стандартное определение случая COVID-19</vt:lpstr>
      <vt:lpstr>Физикальное обследование:  </vt:lpstr>
      <vt:lpstr>     Критериями тяжести являются выраженность гипоксемии, наличие /отсутствие пневмонии и ДН</vt:lpstr>
      <vt:lpstr>При отсутствии признаков пневмонии тяжесть  заболевания определяется степенью выраженности интоксикации и катарального синдрома: </vt:lpstr>
      <vt:lpstr>Критерии степени тяжести COVID-19 у детей до 5 лет (критериями тяжести являются наличие /отсутствие пневмонии и ДН) </vt:lpstr>
      <vt:lpstr>Презентация PowerPoint</vt:lpstr>
      <vt:lpstr>Лабораторные исследования </vt:lpstr>
      <vt:lpstr>Лабораторные исследования </vt:lpstr>
      <vt:lpstr>Лабораторная диагностика специфическая:  детекция РНК COVID-19 методом ПЦР </vt:lpstr>
      <vt:lpstr>Инструментальные исследования  (проводятся медработником с использованием СИЗ): </vt:lpstr>
      <vt:lpstr>Инструментальные исследования  (проводятся медработником с использованием СИЗ): </vt:lpstr>
      <vt:lpstr>Показания для консультаций специалистов (с использованием СИЗ, при возможности видеоконсультация) : </vt:lpstr>
      <vt:lpstr>Этиотропная терапия взрослым назначается при наличии клинических проявлений и лабораторном подтверждении COVID-19  (проводится только в стационарных условиях)</vt:lpstr>
      <vt:lpstr>Презентация PowerPoint</vt:lpstr>
      <vt:lpstr>Этиотропная терапия детям назначается на основании решения консилиума и наличия информированного согласия родителей  </vt:lpstr>
      <vt:lpstr>Этиотропное лечение COVID-19 женщин в период беременности и кормления грудью в настоящее время не разработано </vt:lpstr>
      <vt:lpstr>Тактика родоразрешения и грудного вскармливания </vt:lpstr>
      <vt:lpstr>Лечение бессимптомных носителей не проводится</vt:lpstr>
      <vt:lpstr>Патогенетическая терапия </vt:lpstr>
      <vt:lpstr>Симптоматическая терапия: </vt:lpstr>
      <vt:lpstr>Показания для перевода взрослых в ОРИТ (достаточно одного из критериев) </vt:lpstr>
      <vt:lpstr>Показания для перевода в ОРИТ у детей:  </vt:lpstr>
      <vt:lpstr>Дальнейшее ведение: </vt:lpstr>
      <vt:lpstr>В КП также приводятся: </vt:lpstr>
      <vt:lpstr>Разработчики КП:</vt:lpstr>
      <vt:lpstr>Рецензенты: </vt:lpstr>
      <vt:lpstr>Ссылка на скачивание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Инфекционные болезни: современные реалии Дуйсенова А.К.</dc:title>
  <dc:creator>Асус</dc:creator>
  <cp:lastModifiedBy>Асус</cp:lastModifiedBy>
  <cp:revision>204</cp:revision>
  <dcterms:created xsi:type="dcterms:W3CDTF">2014-12-02T08:43:43Z</dcterms:created>
  <dcterms:modified xsi:type="dcterms:W3CDTF">2020-04-05T13:08:37Z</dcterms:modified>
</cp:coreProperties>
</file>